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65" r:id="rId4"/>
    <p:sldId id="264" r:id="rId5"/>
    <p:sldId id="275" r:id="rId6"/>
    <p:sldId id="279" r:id="rId7"/>
    <p:sldId id="282" r:id="rId8"/>
    <p:sldId id="283" r:id="rId9"/>
    <p:sldId id="260" r:id="rId10"/>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88" d="100"/>
          <a:sy n="88" d="100"/>
        </p:scale>
        <p:origin x="44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21B354-CC5E-64F8-9A80-0A810F1800F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0851B97-2193-E3E4-7240-C65D2E7353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911E1B4-F0E6-7CD1-F155-157FEA4D5CBE}"/>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C8893522-F881-62E3-EF39-B8372CF768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EC4CEC-5622-C2F1-8B42-394B89BBF5FE}"/>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3916086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E1A3DE-7986-25AF-D506-430EE95951A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F1CF7EF-1D0F-16BC-0D48-909950C11FD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0A9BAD4-F1D9-D02E-9CCF-35338982C85C}"/>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0CA8DC4D-0149-BC3D-3FB7-9F975090657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47A4BA-0DF3-6139-CA43-BB8B23167D64}"/>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4171465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7B1503C-EB49-C8C7-2321-A5E7D59C38A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6574245-7F16-41A9-9BD1-0DE90E0EA32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A8C6442-774D-6975-B155-84EE29669FC3}"/>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7681288F-66C1-EB25-F009-7D95052665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2246C7E-751B-DBF0-992D-600EEAD3C6D9}"/>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1284856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D5E2FF-6085-B5F7-8D17-6AD3E4013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33AF51B-67F9-AA39-C724-4FE2E81B66FB}"/>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C844F76-DD89-24ED-71D1-CE3A94338556}"/>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D1235663-284D-0B25-0B56-2C39A42CD2E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622065B-2710-B68C-70CF-2453AF98FF4C}"/>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189431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1DFCF1-23D8-C21C-4883-9B47F57C76C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24373BB-7296-80B0-CB0F-8057F4D16D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81F5B6D-F598-574C-327F-4A23F90D8A28}"/>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0D52016D-6F61-AB62-6547-BA108170AB4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27F5252-9B82-3745-F725-B2A18C4A6DB2}"/>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35547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1F46D5-B009-30E5-BF2B-918784DAE12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E94E1F7-EAB4-C972-55BE-E14BCFF2D83C}"/>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48A6AFD-3F3A-F630-53D5-9138774D5C8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EF37FA4-DAD5-14F1-E71F-AB8495CDB1F8}"/>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6" name="Segnaposto piè di pagina 5">
            <a:extLst>
              <a:ext uri="{FF2B5EF4-FFF2-40B4-BE49-F238E27FC236}">
                <a16:creationId xmlns:a16="http://schemas.microsoft.com/office/drawing/2014/main" id="{14CFBE14-95D9-6BC2-5D28-CF8FB45CEA9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95D385-2246-A7C9-E8F8-808697BF4A18}"/>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3141123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EDC24E-ED73-0DE7-AB5B-D41EED7604A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FF9624C-F37C-AC01-384C-33C9A94F4F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BBF967E9-6F64-A6F1-95D7-F55E78E5654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867A129-45EA-11F4-539D-216553AE2E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49099EC-318A-E07D-72D6-00A5ED54A2B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BAF327F-30EE-3C35-FC20-0B1A8E5503BD}"/>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8" name="Segnaposto piè di pagina 7">
            <a:extLst>
              <a:ext uri="{FF2B5EF4-FFF2-40B4-BE49-F238E27FC236}">
                <a16:creationId xmlns:a16="http://schemas.microsoft.com/office/drawing/2014/main" id="{15E9C23F-A15A-5687-487C-D49B6AC1A0F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0F30056-D6E6-1E3A-9DF8-3CCE61B26480}"/>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149549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71A462-EEBD-DC45-9D7E-ECB277C5CBB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5CA12AE-0D26-1900-6A32-AD260912576C}"/>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4" name="Segnaposto piè di pagina 3">
            <a:extLst>
              <a:ext uri="{FF2B5EF4-FFF2-40B4-BE49-F238E27FC236}">
                <a16:creationId xmlns:a16="http://schemas.microsoft.com/office/drawing/2014/main" id="{220AA453-9FC2-AAEA-C74D-12E3AFA6D76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9CBB40E-AB56-D259-DFAA-1A0956A0DA6C}"/>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60842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92E1B0A4-6592-5D19-4D1F-7174B48813FB}"/>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3" name="Segnaposto piè di pagina 2">
            <a:extLst>
              <a:ext uri="{FF2B5EF4-FFF2-40B4-BE49-F238E27FC236}">
                <a16:creationId xmlns:a16="http://schemas.microsoft.com/office/drawing/2014/main" id="{DD04DD1E-1272-2835-7F36-CD02A3008E9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1E1CC2A6-AA10-0CB1-5E0C-32B7D6D29900}"/>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1049903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8215C9-7C5E-BB3F-7244-87ED0E7174A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A7CB67A-D6D5-52B5-C021-88427297F7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7E9D6A2-90B6-7BBD-87C8-7C03963992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B0A9CDC-A158-3A87-B1F3-24E7A9B1ABBB}"/>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6" name="Segnaposto piè di pagina 5">
            <a:extLst>
              <a:ext uri="{FF2B5EF4-FFF2-40B4-BE49-F238E27FC236}">
                <a16:creationId xmlns:a16="http://schemas.microsoft.com/office/drawing/2014/main" id="{1FA6612F-07E1-E305-42F9-EB99F4BD561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B242402-B9E1-26BB-451B-5A114A5DF557}"/>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374452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86853C-65B5-243D-938D-3943BDBF703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539F9B0-DC6C-1FF5-8DC4-F926BF7223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0D5B4A9-5553-0CE9-5425-B917D14997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84D072-0CA3-27C2-A1DC-AE6E47D3EBCE}"/>
              </a:ext>
            </a:extLst>
          </p:cNvPr>
          <p:cNvSpPr>
            <a:spLocks noGrp="1"/>
          </p:cNvSpPr>
          <p:nvPr>
            <p:ph type="dt" sz="half" idx="10"/>
          </p:nvPr>
        </p:nvSpPr>
        <p:spPr/>
        <p:txBody>
          <a:bodyPr/>
          <a:lstStyle/>
          <a:p>
            <a:fld id="{AB315E77-13C2-4C59-B87A-961B236BB81E}" type="datetimeFigureOut">
              <a:rPr lang="it-IT" smtClean="0"/>
              <a:t>21/01/2025</a:t>
            </a:fld>
            <a:endParaRPr lang="it-IT"/>
          </a:p>
        </p:txBody>
      </p:sp>
      <p:sp>
        <p:nvSpPr>
          <p:cNvPr id="6" name="Segnaposto piè di pagina 5">
            <a:extLst>
              <a:ext uri="{FF2B5EF4-FFF2-40B4-BE49-F238E27FC236}">
                <a16:creationId xmlns:a16="http://schemas.microsoft.com/office/drawing/2014/main" id="{7F36C3B7-6F99-236D-45E2-22200EE8D03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9314241-2B34-2A5C-3C67-BB4877CD6FB3}"/>
              </a:ext>
            </a:extLst>
          </p:cNvPr>
          <p:cNvSpPr>
            <a:spLocks noGrp="1"/>
          </p:cNvSpPr>
          <p:nvPr>
            <p:ph type="sldNum" sz="quarter" idx="12"/>
          </p:nvPr>
        </p:nvSpPr>
        <p:spPr/>
        <p:txBody>
          <a:bodyPr/>
          <a:lstStyle/>
          <a:p>
            <a:fld id="{AE27E9FB-2A5F-486B-BD3E-BA21181F3ADC}" type="slidenum">
              <a:rPr lang="it-IT" smtClean="0"/>
              <a:t>‹N›</a:t>
            </a:fld>
            <a:endParaRPr lang="it-IT"/>
          </a:p>
        </p:txBody>
      </p:sp>
    </p:spTree>
    <p:extLst>
      <p:ext uri="{BB962C8B-B14F-4D97-AF65-F5344CB8AC3E}">
        <p14:creationId xmlns:p14="http://schemas.microsoft.com/office/powerpoint/2010/main" val="2630625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9B6E506-DFF2-204F-569A-79432B008D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40603B8-995E-C702-15DF-F458986EC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0D1022C-BB98-13AD-1CEB-3BF1CAFC96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315E77-13C2-4C59-B87A-961B236BB81E}" type="datetimeFigureOut">
              <a:rPr lang="it-IT" smtClean="0"/>
              <a:t>21/01/2025</a:t>
            </a:fld>
            <a:endParaRPr lang="it-IT"/>
          </a:p>
        </p:txBody>
      </p:sp>
      <p:sp>
        <p:nvSpPr>
          <p:cNvPr id="5" name="Segnaposto piè di pagina 4">
            <a:extLst>
              <a:ext uri="{FF2B5EF4-FFF2-40B4-BE49-F238E27FC236}">
                <a16:creationId xmlns:a16="http://schemas.microsoft.com/office/drawing/2014/main" id="{5C3263FE-3143-CC99-42F7-6312E1E78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6001957-3629-1FE5-8E3A-AFE0341E7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7E9FB-2A5F-486B-BD3E-BA21181F3ADC}" type="slidenum">
              <a:rPr lang="it-IT" smtClean="0"/>
              <a:t>‹N›</a:t>
            </a:fld>
            <a:endParaRPr lang="it-IT"/>
          </a:p>
        </p:txBody>
      </p:sp>
    </p:spTree>
    <p:extLst>
      <p:ext uri="{BB962C8B-B14F-4D97-AF65-F5344CB8AC3E}">
        <p14:creationId xmlns:p14="http://schemas.microsoft.com/office/powerpoint/2010/main" val="179952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49394E-8D2C-0F28-7043-D70A920CD8B0}"/>
              </a:ext>
            </a:extLst>
          </p:cNvPr>
          <p:cNvSpPr>
            <a:spLocks noGrp="1"/>
          </p:cNvSpPr>
          <p:nvPr>
            <p:ph type="ctrTitle"/>
          </p:nvPr>
        </p:nvSpPr>
        <p:spPr>
          <a:xfrm>
            <a:off x="1524000" y="473673"/>
            <a:ext cx="7039232" cy="1736123"/>
          </a:xfrm>
        </p:spPr>
        <p:txBody>
          <a:bodyPr>
            <a:normAutofit fontScale="90000"/>
          </a:bodyPr>
          <a:lstStyle/>
          <a:p>
            <a:pPr algn="l"/>
            <a:br>
              <a:rPr lang="en-GB" sz="2400" dirty="0"/>
            </a:br>
            <a:r>
              <a:rPr lang="en-GB" sz="3600" dirty="0">
                <a:latin typeface="Palatino Linotype" panose="02040502050505030304" pitchFamily="18" charset="0"/>
              </a:rPr>
              <a:t>Le parole di </a:t>
            </a:r>
            <a:r>
              <a:rPr lang="en-GB" sz="3600" dirty="0" err="1">
                <a:latin typeface="Palatino Linotype" panose="02040502050505030304" pitchFamily="18" charset="0"/>
              </a:rPr>
              <a:t>Hurbinek</a:t>
            </a:r>
            <a:br>
              <a:rPr lang="en-GB" sz="3600" dirty="0">
                <a:latin typeface="Palatino Linotype" panose="02040502050505030304" pitchFamily="18" charset="0"/>
              </a:rPr>
            </a:br>
            <a:br>
              <a:rPr lang="en-GB" sz="3600" dirty="0">
                <a:latin typeface="Palatino Linotype" panose="02040502050505030304" pitchFamily="18" charset="0"/>
              </a:rPr>
            </a:br>
            <a:r>
              <a:rPr lang="en-GB" sz="3600" dirty="0">
                <a:latin typeface="Palatino Linotype" panose="02040502050505030304" pitchFamily="18" charset="0"/>
              </a:rPr>
              <a:t>Pistoia, 22 </a:t>
            </a:r>
            <a:r>
              <a:rPr lang="en-GB" sz="3600" dirty="0" err="1">
                <a:latin typeface="Palatino Linotype" panose="02040502050505030304" pitchFamily="18" charset="0"/>
              </a:rPr>
              <a:t>gennaio</a:t>
            </a:r>
            <a:r>
              <a:rPr lang="en-GB" sz="3600" dirty="0">
                <a:latin typeface="Palatino Linotype" panose="02040502050505030304" pitchFamily="18" charset="0"/>
              </a:rPr>
              <a:t> 2025</a:t>
            </a:r>
            <a:endParaRPr lang="it-IT" sz="3600" dirty="0">
              <a:latin typeface="Palatino Linotype" panose="02040502050505030304" pitchFamily="18" charset="0"/>
            </a:endParaRPr>
          </a:p>
        </p:txBody>
      </p:sp>
      <p:sp>
        <p:nvSpPr>
          <p:cNvPr id="3" name="Sottotitolo 2">
            <a:extLst>
              <a:ext uri="{FF2B5EF4-FFF2-40B4-BE49-F238E27FC236}">
                <a16:creationId xmlns:a16="http://schemas.microsoft.com/office/drawing/2014/main" id="{9CC87A29-2CA7-817B-2852-944C791FD52A}"/>
              </a:ext>
            </a:extLst>
          </p:cNvPr>
          <p:cNvSpPr>
            <a:spLocks noGrp="1"/>
          </p:cNvSpPr>
          <p:nvPr>
            <p:ph type="subTitle" idx="1"/>
          </p:nvPr>
        </p:nvSpPr>
        <p:spPr>
          <a:xfrm>
            <a:off x="1524000" y="3034464"/>
            <a:ext cx="9144000" cy="1346886"/>
          </a:xfrm>
        </p:spPr>
        <p:txBody>
          <a:bodyPr/>
          <a:lstStyle/>
          <a:p>
            <a:pPr algn="l"/>
            <a:r>
              <a:rPr lang="en-GB" dirty="0">
                <a:latin typeface="Palatino Linotype" panose="02040502050505030304" pitchFamily="18" charset="0"/>
              </a:rPr>
              <a:t>David </a:t>
            </a:r>
            <a:r>
              <a:rPr lang="en-GB" dirty="0" err="1">
                <a:latin typeface="Palatino Linotype" panose="02040502050505030304" pitchFamily="18" charset="0"/>
              </a:rPr>
              <a:t>Bidussa</a:t>
            </a:r>
            <a:endParaRPr lang="en-GB" dirty="0">
              <a:latin typeface="Palatino Linotype" panose="02040502050505030304" pitchFamily="18" charset="0"/>
            </a:endParaRPr>
          </a:p>
          <a:p>
            <a:pPr algn="l"/>
            <a:r>
              <a:rPr lang="en-GB" i="1" dirty="0">
                <a:latin typeface="Palatino Linotype" panose="02040502050505030304" pitchFamily="18" charset="0"/>
              </a:rPr>
              <a:t>Razza. </a:t>
            </a:r>
            <a:r>
              <a:rPr lang="en-GB" i="1" dirty="0" err="1">
                <a:latin typeface="Palatino Linotype" panose="02040502050505030304" pitchFamily="18" charset="0"/>
              </a:rPr>
              <a:t>Ordine</a:t>
            </a:r>
            <a:r>
              <a:rPr lang="en-GB" i="1" dirty="0">
                <a:latin typeface="Palatino Linotype" panose="02040502050505030304" pitchFamily="18" charset="0"/>
              </a:rPr>
              <a:t>, </a:t>
            </a:r>
            <a:r>
              <a:rPr lang="en-GB" i="1" dirty="0" err="1">
                <a:latin typeface="Palatino Linotype" panose="02040502050505030304" pitchFamily="18" charset="0"/>
              </a:rPr>
              <a:t>gerarchia</a:t>
            </a:r>
            <a:r>
              <a:rPr lang="en-GB" i="1" dirty="0">
                <a:latin typeface="Palatino Linotype" panose="02040502050505030304" pitchFamily="18" charset="0"/>
              </a:rPr>
              <a:t>, </a:t>
            </a:r>
            <a:r>
              <a:rPr lang="en-GB" i="1" dirty="0" err="1">
                <a:latin typeface="Palatino Linotype" panose="02040502050505030304" pitchFamily="18" charset="0"/>
              </a:rPr>
              <a:t>società</a:t>
            </a:r>
            <a:r>
              <a:rPr lang="en-GB" i="1" dirty="0">
                <a:latin typeface="Palatino Linotype" panose="02040502050505030304" pitchFamily="18" charset="0"/>
              </a:rPr>
              <a:t> </a:t>
            </a:r>
            <a:r>
              <a:rPr lang="en-GB" i="1" dirty="0" err="1">
                <a:latin typeface="Palatino Linotype" panose="02040502050505030304" pitchFamily="18" charset="0"/>
              </a:rPr>
              <a:t>chiusa</a:t>
            </a:r>
            <a:endParaRPr lang="it-IT" i="1" dirty="0">
              <a:latin typeface="Palatino Linotype" panose="02040502050505030304" pitchFamily="18" charset="0"/>
            </a:endParaRPr>
          </a:p>
        </p:txBody>
      </p:sp>
    </p:spTree>
    <p:extLst>
      <p:ext uri="{BB962C8B-B14F-4D97-AF65-F5344CB8AC3E}">
        <p14:creationId xmlns:p14="http://schemas.microsoft.com/office/powerpoint/2010/main" val="121564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02A7A4-57FE-424D-30AE-1B6645657EC7}"/>
              </a:ext>
            </a:extLst>
          </p:cNvPr>
          <p:cNvSpPr>
            <a:spLocks noGrp="1"/>
          </p:cNvSpPr>
          <p:nvPr>
            <p:ph type="title"/>
          </p:nvPr>
        </p:nvSpPr>
        <p:spPr>
          <a:xfrm>
            <a:off x="838200" y="365126"/>
            <a:ext cx="10515600" cy="623416"/>
          </a:xfrm>
        </p:spPr>
        <p:txBody>
          <a:bodyPr>
            <a:normAutofit/>
          </a:bodyPr>
          <a:lstStyle/>
          <a:p>
            <a:r>
              <a:rPr lang="en-GB" sz="3200" dirty="0" err="1">
                <a:latin typeface="Palatino Linotype" panose="02040502050505030304" pitchFamily="18" charset="0"/>
              </a:rPr>
              <a:t>Profilo</a:t>
            </a:r>
            <a:endParaRPr lang="it-IT" sz="3200"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BA74E19C-46F7-31F6-7A3D-7F6AFA55791B}"/>
              </a:ext>
            </a:extLst>
          </p:cNvPr>
          <p:cNvSpPr>
            <a:spLocks noGrp="1"/>
          </p:cNvSpPr>
          <p:nvPr>
            <p:ph idx="1"/>
          </p:nvPr>
        </p:nvSpPr>
        <p:spPr>
          <a:xfrm>
            <a:off x="838200" y="988542"/>
            <a:ext cx="10515600" cy="5188421"/>
          </a:xfrm>
        </p:spPr>
        <p:txBody>
          <a:bodyPr/>
          <a:lstStyle/>
          <a:p>
            <a:pPr marL="0" indent="0" algn="just">
              <a:lnSpc>
                <a:spcPct val="100000"/>
              </a:lnSpc>
              <a:spcBef>
                <a:spcPts val="0"/>
              </a:spcBef>
              <a:buNone/>
            </a:pPr>
            <a:r>
              <a:rPr lang="it-IT"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it-IT" b="1" dirty="0">
                <a:solidFill>
                  <a:srgbClr val="FF0000"/>
                </a:solidFill>
                <a:latin typeface="Palatino Linotype" panose="02040502050505030304" pitchFamily="18" charset="0"/>
                <a:ea typeface="Times New Roman" panose="02020603050405020304" pitchFamily="18" charset="0"/>
                <a:cs typeface="Times New Roman" panose="02020603050405020304" pitchFamily="18" charset="0"/>
              </a:rPr>
              <a:t>L</a:t>
            </a:r>
            <a:r>
              <a:rPr lang="it-IT" b="1"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e differenze tra noi sono dovute a fattori genetici, in parte a fattori ambientali o culturali, ma sono essenzialmente differenze tra individui, non fra gruppi razziali separati da barriere</a:t>
            </a:r>
            <a:r>
              <a:rPr lang="it-IT"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b="1" dirty="0">
                <a:effectLst/>
                <a:latin typeface="Palatino Linotype" panose="02040502050505030304" pitchFamily="18" charset="0"/>
                <a:ea typeface="Times New Roman" panose="02020603050405020304" pitchFamily="18" charset="0"/>
                <a:cs typeface="Times New Roman" panose="02020603050405020304" pitchFamily="18" charset="0"/>
              </a:rPr>
              <a:t>Barbujani, </a:t>
            </a:r>
            <a:r>
              <a:rPr lang="it-IT" b="1" i="1" dirty="0">
                <a:effectLst/>
                <a:latin typeface="Palatino Linotype" panose="02040502050505030304" pitchFamily="18" charset="0"/>
                <a:ea typeface="Times New Roman" panose="02020603050405020304" pitchFamily="18" charset="0"/>
                <a:cs typeface="Times New Roman" panose="02020603050405020304" pitchFamily="18" charset="0"/>
              </a:rPr>
              <a:t>L’invenzione delle razze</a:t>
            </a:r>
            <a:r>
              <a:rPr lang="it-IT" b="1"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it-IT" b="1" dirty="0">
                <a:latin typeface="Palatino Linotype" panose="02040502050505030304" pitchFamily="18" charset="0"/>
                <a:ea typeface="Times New Roman" panose="02020603050405020304" pitchFamily="18" charset="0"/>
                <a:cs typeface="Times New Roman" panose="02020603050405020304" pitchFamily="18" charset="0"/>
              </a:rPr>
              <a:t> </a:t>
            </a:r>
            <a:r>
              <a:rPr lang="it-IT" b="1" dirty="0">
                <a:effectLst/>
                <a:latin typeface="Palatino Linotype" panose="02040502050505030304" pitchFamily="18" charset="0"/>
                <a:ea typeface="Times New Roman" panose="02020603050405020304" pitchFamily="18" charset="0"/>
                <a:cs typeface="Times New Roman" panose="02020603050405020304" pitchFamily="18" charset="0"/>
              </a:rPr>
              <a:t>2023, p. 211</a:t>
            </a:r>
            <a:r>
              <a:rPr lang="it-IT" dirty="0">
                <a:effectLst/>
                <a:latin typeface="Palatino Linotype" panose="02040502050505030304" pitchFamily="18" charset="0"/>
                <a:ea typeface="Times New Roman" panose="02020603050405020304" pitchFamily="18" charset="0"/>
                <a:cs typeface="Times New Roman" panose="02020603050405020304" pitchFamily="18" charset="0"/>
              </a:rPr>
              <a:t>].</a:t>
            </a:r>
          </a:p>
          <a:p>
            <a:pPr marL="0" indent="0">
              <a:lnSpc>
                <a:spcPct val="100000"/>
              </a:lnSpc>
              <a:spcBef>
                <a:spcPts val="0"/>
              </a:spcBef>
              <a:buNone/>
            </a:pPr>
            <a:endParaRPr lang="it-IT" dirty="0"/>
          </a:p>
        </p:txBody>
      </p:sp>
    </p:spTree>
    <p:extLst>
      <p:ext uri="{BB962C8B-B14F-4D97-AF65-F5344CB8AC3E}">
        <p14:creationId xmlns:p14="http://schemas.microsoft.com/office/powerpoint/2010/main" val="634274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81A62112-BEFD-7F70-CDF5-A286B6CC739B}"/>
              </a:ext>
            </a:extLst>
          </p:cNvPr>
          <p:cNvPicPr>
            <a:picLocks noChangeAspect="1"/>
          </p:cNvPicPr>
          <p:nvPr/>
        </p:nvPicPr>
        <p:blipFill>
          <a:blip r:embed="rId2"/>
          <a:stretch>
            <a:fillRect/>
          </a:stretch>
        </p:blipFill>
        <p:spPr>
          <a:xfrm>
            <a:off x="1161535" y="571500"/>
            <a:ext cx="8971006" cy="5715000"/>
          </a:xfrm>
          <a:prstGeom prst="rect">
            <a:avLst/>
          </a:prstGeom>
        </p:spPr>
      </p:pic>
    </p:spTree>
    <p:extLst>
      <p:ext uri="{BB962C8B-B14F-4D97-AF65-F5344CB8AC3E}">
        <p14:creationId xmlns:p14="http://schemas.microsoft.com/office/powerpoint/2010/main" val="244201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EC8923-B536-3582-FFB8-FBE41854F0E0}"/>
              </a:ext>
            </a:extLst>
          </p:cNvPr>
          <p:cNvSpPr>
            <a:spLocks noGrp="1"/>
          </p:cNvSpPr>
          <p:nvPr>
            <p:ph type="title"/>
          </p:nvPr>
        </p:nvSpPr>
        <p:spPr>
          <a:xfrm>
            <a:off x="838200" y="365126"/>
            <a:ext cx="10515600" cy="685752"/>
          </a:xfrm>
        </p:spPr>
        <p:txBody>
          <a:bodyPr>
            <a:normAutofit/>
          </a:bodyPr>
          <a:lstStyle/>
          <a:p>
            <a:r>
              <a:rPr lang="en-GB" sz="3200" dirty="0">
                <a:highlight>
                  <a:srgbClr val="FFFF00"/>
                </a:highlight>
                <a:latin typeface="Palatino Linotype" panose="02040502050505030304" pitchFamily="18" charset="0"/>
              </a:rPr>
              <a:t>Campo </a:t>
            </a:r>
            <a:r>
              <a:rPr lang="en-GB" sz="3200" dirty="0" err="1">
                <a:highlight>
                  <a:srgbClr val="FFFF00"/>
                </a:highlight>
                <a:latin typeface="Palatino Linotype" panose="02040502050505030304" pitchFamily="18" charset="0"/>
              </a:rPr>
              <a:t>tematico</a:t>
            </a:r>
            <a:endParaRPr lang="it-IT" sz="3200" dirty="0">
              <a:highlight>
                <a:srgbClr val="FFFF00"/>
              </a:highlight>
              <a:latin typeface="Palatino Linotype" panose="02040502050505030304" pitchFamily="18" charset="0"/>
            </a:endParaRPr>
          </a:p>
        </p:txBody>
      </p:sp>
      <p:sp>
        <p:nvSpPr>
          <p:cNvPr id="3" name="Segnaposto contenuto 2">
            <a:extLst>
              <a:ext uri="{FF2B5EF4-FFF2-40B4-BE49-F238E27FC236}">
                <a16:creationId xmlns:a16="http://schemas.microsoft.com/office/drawing/2014/main" id="{85A87978-C864-F4F7-3FF6-559E6F26A772}"/>
              </a:ext>
            </a:extLst>
          </p:cNvPr>
          <p:cNvSpPr>
            <a:spLocks noGrp="1"/>
          </p:cNvSpPr>
          <p:nvPr>
            <p:ph idx="1"/>
          </p:nvPr>
        </p:nvSpPr>
        <p:spPr>
          <a:xfrm>
            <a:off x="838200" y="1050878"/>
            <a:ext cx="10515600" cy="5441996"/>
          </a:xfrm>
        </p:spPr>
        <p:txBody>
          <a:bodyPr>
            <a:normAutofit fontScale="92500" lnSpcReduction="20000"/>
          </a:bodyPr>
          <a:lstStyle/>
          <a:p>
            <a:pPr indent="0">
              <a:buNone/>
            </a:pP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p>
          <a:p>
            <a:pPr marL="342900" lvl="0" indent="-342900">
              <a:buFont typeface="+mj-lt"/>
              <a:buAutoNum type="arabicPeriod"/>
            </a:pPr>
            <a:r>
              <a:rPr lang="it-IT" sz="1900"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Razza</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Discriminazione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Eredità</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dirty="0">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Etnia</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Etnocentrismi</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Frontiera</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Gene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Genotipo/fenotipo</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Innato/acquisito</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00"/>
                </a:highlight>
                <a:latin typeface="Palatino Linotype" panose="02040502050505030304" pitchFamily="18" charset="0"/>
                <a:ea typeface="Times New Roman" panose="02020603050405020304" pitchFamily="18" charset="0"/>
                <a:cs typeface="Times New Roman" panose="02020603050405020304" pitchFamily="18" charset="0"/>
              </a:rPr>
              <a:t>Mutazione/selezione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Nazione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Popolazione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Sangue</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FFFF00"/>
                </a:highlight>
                <a:latin typeface="Palatino Linotype" panose="02040502050505030304" pitchFamily="18" charset="0"/>
                <a:ea typeface="Times New Roman" panose="02020603050405020304" pitchFamily="18" charset="0"/>
                <a:cs typeface="Times New Roman" panose="02020603050405020304" pitchFamily="18" charset="0"/>
              </a:rPr>
              <a:t>Terra</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it-IT" sz="1900" kern="1200" dirty="0">
                <a:solidFill>
                  <a:srgbClr val="000000"/>
                </a:solidFill>
                <a:effectLst/>
                <a:highlight>
                  <a:srgbClr val="00FFFF"/>
                </a:highlight>
                <a:latin typeface="Palatino Linotype" panose="02040502050505030304" pitchFamily="18" charset="0"/>
                <a:ea typeface="Times New Roman" panose="02020603050405020304" pitchFamily="18" charset="0"/>
                <a:cs typeface="Times New Roman" panose="02020603050405020304" pitchFamily="18" charset="0"/>
              </a:rPr>
              <a:t>Violenza</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endParaRPr lang="it-IT" sz="2000" dirty="0">
              <a:latin typeface="Palatino Linotype" panose="02040502050505030304" pitchFamily="18" charset="0"/>
            </a:endParaRPr>
          </a:p>
          <a:p>
            <a:endParaRPr lang="it-IT" dirty="0"/>
          </a:p>
        </p:txBody>
      </p:sp>
    </p:spTree>
    <p:extLst>
      <p:ext uri="{BB962C8B-B14F-4D97-AF65-F5344CB8AC3E}">
        <p14:creationId xmlns:p14="http://schemas.microsoft.com/office/powerpoint/2010/main" val="68835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FE089-DACB-AEA3-273D-F2EC9021ABA9}"/>
              </a:ext>
            </a:extLst>
          </p:cNvPr>
          <p:cNvSpPr>
            <a:spLocks noGrp="1"/>
          </p:cNvSpPr>
          <p:nvPr>
            <p:ph type="title"/>
          </p:nvPr>
        </p:nvSpPr>
        <p:spPr>
          <a:xfrm>
            <a:off x="838200" y="365126"/>
            <a:ext cx="10515600" cy="598702"/>
          </a:xfrm>
        </p:spPr>
        <p:txBody>
          <a:bodyPr>
            <a:normAutofit/>
          </a:bodyPr>
          <a:lstStyle/>
          <a:p>
            <a:r>
              <a:rPr lang="en-GB" sz="3200" dirty="0" err="1">
                <a:latin typeface="Palatino Linotype" panose="02040502050505030304" pitchFamily="18" charset="0"/>
              </a:rPr>
              <a:t>Ritorno</a:t>
            </a:r>
            <a:r>
              <a:rPr lang="en-GB" sz="3200" dirty="0">
                <a:latin typeface="Palatino Linotype" panose="02040502050505030304" pitchFamily="18" charset="0"/>
              </a:rPr>
              <a:t> </a:t>
            </a:r>
            <a:r>
              <a:rPr lang="en-GB" sz="3200" dirty="0" err="1">
                <a:latin typeface="Palatino Linotype" panose="02040502050505030304" pitchFamily="18" charset="0"/>
              </a:rPr>
              <a:t>della</a:t>
            </a:r>
            <a:r>
              <a:rPr lang="en-GB" sz="3200" dirty="0">
                <a:latin typeface="Palatino Linotype" panose="02040502050505030304" pitchFamily="18" charset="0"/>
              </a:rPr>
              <a:t> </a:t>
            </a:r>
            <a:r>
              <a:rPr lang="en-GB" sz="3200" dirty="0" err="1">
                <a:latin typeface="Palatino Linotype" panose="02040502050505030304" pitchFamily="18" charset="0"/>
              </a:rPr>
              <a:t>razza</a:t>
            </a:r>
            <a:r>
              <a:rPr lang="en-GB" sz="3200" dirty="0">
                <a:latin typeface="Palatino Linotype" panose="02040502050505030304" pitchFamily="18" charset="0"/>
              </a:rPr>
              <a:t>?</a:t>
            </a:r>
            <a:endParaRPr lang="it-IT" sz="3200"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1FC57D19-A158-F3B1-D779-2D0FD5BF2FB6}"/>
              </a:ext>
            </a:extLst>
          </p:cNvPr>
          <p:cNvSpPr>
            <a:spLocks noGrp="1"/>
          </p:cNvSpPr>
          <p:nvPr>
            <p:ph idx="1"/>
          </p:nvPr>
        </p:nvSpPr>
        <p:spPr>
          <a:xfrm>
            <a:off x="838200" y="963828"/>
            <a:ext cx="10515600" cy="5213135"/>
          </a:xfrm>
        </p:spPr>
        <p:txBody>
          <a:bodyPr>
            <a:normAutofit/>
          </a:bodyPr>
          <a:lstStyle/>
          <a:p>
            <a:pPr indent="0" algn="just">
              <a:buNone/>
            </a:pPr>
            <a:endParaRPr lang="it-IT"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indent="0" algn="just">
              <a:buNone/>
            </a:pPr>
            <a:r>
              <a:rPr lang="it-IT" sz="1800" dirty="0">
                <a:latin typeface="Palatino Linotype" panose="02040502050505030304" pitchFamily="18" charset="0"/>
                <a:ea typeface="Times New Roman" panose="02020603050405020304" pitchFamily="18" charset="0"/>
                <a:cs typeface="Times New Roman" panose="02020603050405020304" pitchFamily="18" charset="0"/>
              </a:rPr>
              <a:t>L</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a nostra Europa invecchiata, fino a pochi decenni fa sostanzialmente bianca, in cui i diversi erano gli ebrei, tanto simili nel colore e sostanzialmente indoeuropei.</a:t>
            </a:r>
          </a:p>
          <a:p>
            <a:pPr indent="0" algn="just">
              <a:lnSpc>
                <a:spcPct val="150000"/>
              </a:lnSpc>
              <a:buNone/>
            </a:pPr>
            <a:r>
              <a:rPr lang="it-IT" sz="1800" b="1"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Oggi il quadro è diverso e dentro di sé l’Europa sta accumulando - importando tutti i colori del mondo – differenze sempre più grandi e profonde di cui non può fare demograficamente a meno e che spesso preferisce non vedere, ma che detesta, ma che invece dovrebbe affrontare a viso aperto e riconoscere per esserne a sua volta riconosciuta </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it-IT" sz="1800" b="1" dirty="0">
                <a:effectLst/>
                <a:latin typeface="Palatino Linotype" panose="02040502050505030304" pitchFamily="18" charset="0"/>
                <a:ea typeface="Times New Roman" panose="02020603050405020304" pitchFamily="18" charset="0"/>
                <a:cs typeface="Times New Roman" panose="02020603050405020304" pitchFamily="18" charset="0"/>
              </a:rPr>
              <a:t>Graziosi, </a:t>
            </a:r>
            <a:r>
              <a:rPr lang="it-IT" sz="1800" b="1" i="1" dirty="0">
                <a:effectLst/>
                <a:latin typeface="Palatino Linotype" panose="02040502050505030304" pitchFamily="18" charset="0"/>
                <a:ea typeface="Times New Roman" panose="02020603050405020304" pitchFamily="18" charset="0"/>
                <a:cs typeface="Times New Roman" panose="02020603050405020304" pitchFamily="18" charset="0"/>
              </a:rPr>
              <a:t>Il ritorno della razza</a:t>
            </a:r>
            <a:r>
              <a:rPr lang="it-IT" sz="1800" b="1" dirty="0">
                <a:effectLst/>
                <a:latin typeface="Palatino Linotype" panose="02040502050505030304" pitchFamily="18" charset="0"/>
                <a:ea typeface="Times New Roman" panose="02020603050405020304" pitchFamily="18" charset="0"/>
                <a:cs typeface="Times New Roman" panose="02020603050405020304" pitchFamily="18" charset="0"/>
              </a:rPr>
              <a:t>, 2025, p. 15</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a:t>
            </a:r>
          </a:p>
          <a:p>
            <a:pPr indent="0" algn="just">
              <a:buNone/>
            </a:pP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Il 1972 è l’anno svolta. </a:t>
            </a:r>
          </a:p>
          <a:p>
            <a:pPr indent="0" algn="just">
              <a:buNone/>
            </a:pP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In Europa il tasso di fecondità scende sotto quello della riproduzione naturale. </a:t>
            </a:r>
            <a:r>
              <a:rPr lang="it-IT" sz="1800" dirty="0">
                <a:latin typeface="Palatino Linotype" panose="02040502050505030304" pitchFamily="18" charset="0"/>
                <a:ea typeface="Times New Roman" panose="02020603050405020304" pitchFamily="18" charset="0"/>
                <a:cs typeface="Times New Roman" panose="02020603050405020304" pitchFamily="18" charset="0"/>
              </a:rPr>
              <a:t>I</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niziano flussi migratori, le città «si colorano».</a:t>
            </a:r>
            <a:endParaRPr lang="it-IT" sz="1800" dirty="0">
              <a:effectLst/>
              <a:latin typeface="Garamond" panose="02020404030301010803" pitchFamily="18" charset="0"/>
              <a:ea typeface="Times New Roman" panose="02020603050405020304" pitchFamily="18" charset="0"/>
              <a:cs typeface="Times New Roman" panose="02020603050405020304" pitchFamily="18" charset="0"/>
            </a:endParaRPr>
          </a:p>
          <a:p>
            <a:pPr indent="0" algn="just">
              <a:buNone/>
            </a:pPr>
            <a:endParaRPr lang="it-IT" sz="1800" dirty="0">
              <a:effectLst/>
              <a:latin typeface="Garamond" panose="02020404030301010803" pitchFamily="18" charset="0"/>
              <a:ea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it-IT" sz="2000" dirty="0">
              <a:latin typeface="Palatino Linotype" panose="02040502050505030304" pitchFamily="18" charset="0"/>
            </a:endParaRPr>
          </a:p>
        </p:txBody>
      </p:sp>
    </p:spTree>
    <p:extLst>
      <p:ext uri="{BB962C8B-B14F-4D97-AF65-F5344CB8AC3E}">
        <p14:creationId xmlns:p14="http://schemas.microsoft.com/office/powerpoint/2010/main" val="35065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EAE58-218F-5647-BB73-A2B17DFD5793}"/>
              </a:ext>
            </a:extLst>
          </p:cNvPr>
          <p:cNvSpPr>
            <a:spLocks noGrp="1"/>
          </p:cNvSpPr>
          <p:nvPr>
            <p:ph type="title"/>
          </p:nvPr>
        </p:nvSpPr>
        <p:spPr>
          <a:xfrm>
            <a:off x="838200" y="365126"/>
            <a:ext cx="10515600" cy="685198"/>
          </a:xfrm>
        </p:spPr>
        <p:txBody>
          <a:bodyPr>
            <a:noAutofit/>
          </a:bodyPr>
          <a:lstStyle/>
          <a:p>
            <a:r>
              <a:rPr lang="en-GB" sz="3200" dirty="0">
                <a:latin typeface="Palatino Linotype" panose="02040502050505030304" pitchFamily="18" charset="0"/>
              </a:rPr>
              <a:t>Zygmunt Bauman</a:t>
            </a:r>
            <a:endParaRPr lang="it-IT" sz="3200"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034B1B69-81CF-2274-274C-30432DE06C5B}"/>
              </a:ext>
            </a:extLst>
          </p:cNvPr>
          <p:cNvSpPr>
            <a:spLocks noGrp="1"/>
          </p:cNvSpPr>
          <p:nvPr>
            <p:ph idx="1"/>
          </p:nvPr>
        </p:nvSpPr>
        <p:spPr>
          <a:xfrm>
            <a:off x="838200" y="1705970"/>
            <a:ext cx="10515600" cy="4470993"/>
          </a:xfrm>
        </p:spPr>
        <p:txBody>
          <a:bodyPr>
            <a:normAutofit/>
          </a:bodyPr>
          <a:lstStyle/>
          <a:p>
            <a:pPr marL="0" indent="0">
              <a:lnSpc>
                <a:spcPct val="100000"/>
              </a:lnSpc>
              <a:spcBef>
                <a:spcPts val="0"/>
              </a:spcBef>
              <a:buNone/>
            </a:pPr>
            <a:r>
              <a:rPr lang="en-GB" sz="1800" dirty="0">
                <a:latin typeface="Palatino Linotype" panose="02040502050505030304" pitchFamily="18" charset="0"/>
              </a:rPr>
              <a:t>Tre </a:t>
            </a:r>
            <a:r>
              <a:rPr lang="en-GB" sz="1800" dirty="0" err="1">
                <a:latin typeface="Palatino Linotype" panose="02040502050505030304" pitchFamily="18" charset="0"/>
              </a:rPr>
              <a:t>componenti</a:t>
            </a:r>
            <a:r>
              <a:rPr lang="en-GB" sz="1800" dirty="0">
                <a:latin typeface="Palatino Linotype" panose="02040502050505030304" pitchFamily="18" charset="0"/>
              </a:rPr>
              <a:t> </a:t>
            </a:r>
            <a:r>
              <a:rPr lang="en-GB" sz="1800" dirty="0" err="1">
                <a:latin typeface="Palatino Linotype" panose="02040502050505030304" pitchFamily="18" charset="0"/>
              </a:rPr>
              <a:t>della</a:t>
            </a:r>
            <a:r>
              <a:rPr lang="en-GB" sz="1800" dirty="0">
                <a:latin typeface="Palatino Linotype" panose="02040502050505030304" pitchFamily="18" charset="0"/>
              </a:rPr>
              <a:t> </a:t>
            </a:r>
            <a:r>
              <a:rPr lang="en-GB" sz="1800" dirty="0" err="1">
                <a:latin typeface="Palatino Linotype" panose="02040502050505030304" pitchFamily="18" charset="0"/>
              </a:rPr>
              <a:t>nuova</a:t>
            </a:r>
            <a:r>
              <a:rPr lang="en-GB" sz="1800" dirty="0">
                <a:latin typeface="Palatino Linotype" panose="02040502050505030304" pitchFamily="18" charset="0"/>
              </a:rPr>
              <a:t> </a:t>
            </a:r>
            <a:r>
              <a:rPr lang="en-GB" sz="1800" dirty="0" err="1">
                <a:latin typeface="Palatino Linotype" panose="02040502050505030304" pitchFamily="18" charset="0"/>
              </a:rPr>
              <a:t>costruzione</a:t>
            </a:r>
            <a:r>
              <a:rPr lang="en-GB" sz="1800" dirty="0">
                <a:latin typeface="Palatino Linotype" panose="02040502050505030304" pitchFamily="18" charset="0"/>
              </a:rPr>
              <a:t> del </a:t>
            </a:r>
            <a:r>
              <a:rPr lang="en-GB" sz="1800" dirty="0" err="1">
                <a:latin typeface="Palatino Linotype" panose="02040502050505030304" pitchFamily="18" charset="0"/>
              </a:rPr>
              <a:t>sentimento</a:t>
            </a:r>
            <a:r>
              <a:rPr lang="en-GB" sz="1800" dirty="0">
                <a:latin typeface="Palatino Linotype" panose="02040502050505030304" pitchFamily="18" charset="0"/>
              </a:rPr>
              <a:t> </a:t>
            </a:r>
            <a:r>
              <a:rPr lang="en-GB" sz="1800" dirty="0" err="1">
                <a:latin typeface="Palatino Linotype" panose="02040502050505030304" pitchFamily="18" charset="0"/>
              </a:rPr>
              <a:t>che</a:t>
            </a:r>
            <a:r>
              <a:rPr lang="en-GB" sz="1800" dirty="0">
                <a:latin typeface="Palatino Linotype" panose="02040502050505030304" pitchFamily="18" charset="0"/>
              </a:rPr>
              <a:t> </a:t>
            </a:r>
            <a:r>
              <a:rPr lang="en-GB" sz="1800" dirty="0" err="1">
                <a:latin typeface="Palatino Linotype" panose="02040502050505030304" pitchFamily="18" charset="0"/>
              </a:rPr>
              <a:t>immette</a:t>
            </a:r>
            <a:r>
              <a:rPr lang="en-GB" sz="1800" dirty="0">
                <a:latin typeface="Palatino Linotype" panose="02040502050505030304" pitchFamily="18" charset="0"/>
              </a:rPr>
              <a:t> </a:t>
            </a:r>
            <a:r>
              <a:rPr lang="en-GB" sz="1800" dirty="0" err="1">
                <a:latin typeface="Palatino Linotype" panose="02040502050505030304" pitchFamily="18" charset="0"/>
              </a:rPr>
              <a:t>alla</a:t>
            </a:r>
            <a:r>
              <a:rPr lang="en-GB" sz="1800" dirty="0">
                <a:latin typeface="Palatino Linotype" panose="02040502050505030304" pitchFamily="18" charset="0"/>
              </a:rPr>
              <a:t> </a:t>
            </a:r>
            <a:r>
              <a:rPr lang="en-GB" sz="1800" dirty="0" err="1">
                <a:latin typeface="Palatino Linotype" panose="02040502050505030304" pitchFamily="18" charset="0"/>
              </a:rPr>
              <a:t>razza</a:t>
            </a:r>
            <a:r>
              <a:rPr lang="en-GB" sz="1800" dirty="0">
                <a:latin typeface="Palatino Linotype" panose="02040502050505030304" pitchFamily="18" charset="0"/>
              </a:rPr>
              <a:t>:</a:t>
            </a:r>
          </a:p>
          <a:p>
            <a:pPr marL="0" indent="0">
              <a:lnSpc>
                <a:spcPct val="100000"/>
              </a:lnSpc>
              <a:spcBef>
                <a:spcPts val="0"/>
              </a:spcBef>
              <a:buNone/>
            </a:pPr>
            <a:endParaRPr lang="en-GB" sz="1800" dirty="0">
              <a:latin typeface="Palatino Linotype" panose="02040502050505030304" pitchFamily="18" charset="0"/>
            </a:endParaRPr>
          </a:p>
          <a:p>
            <a:pPr marL="0" indent="0">
              <a:lnSpc>
                <a:spcPct val="100000"/>
              </a:lnSpc>
              <a:spcBef>
                <a:spcPts val="0"/>
              </a:spcBef>
              <a:buNone/>
            </a:pPr>
            <a:r>
              <a:rPr lang="en-GB" sz="1800" b="1" dirty="0">
                <a:solidFill>
                  <a:srgbClr val="FF0000"/>
                </a:solidFill>
                <a:latin typeface="Palatino Linotype" panose="02040502050505030304" pitchFamily="18" charset="0"/>
              </a:rPr>
              <a:t>1</a:t>
            </a:r>
            <a:r>
              <a:rPr lang="en-GB" sz="1800" dirty="0">
                <a:latin typeface="Palatino Linotype" panose="02040502050505030304" pitchFamily="18" charset="0"/>
              </a:rPr>
              <a:t>. </a:t>
            </a:r>
            <a:r>
              <a:rPr lang="en-GB" sz="1800" dirty="0" err="1">
                <a:latin typeface="Palatino Linotype" panose="02040502050505030304" pitchFamily="18" charset="0"/>
              </a:rPr>
              <a:t>Percepirsi</a:t>
            </a:r>
            <a:r>
              <a:rPr lang="en-GB" sz="1800" dirty="0">
                <a:latin typeface="Palatino Linotype" panose="02040502050505030304" pitchFamily="18" charset="0"/>
              </a:rPr>
              <a:t> come </a:t>
            </a:r>
            <a:r>
              <a:rPr lang="en-GB" sz="1800" dirty="0" err="1">
                <a:latin typeface="Palatino Linotype" panose="02040502050505030304" pitchFamily="18" charset="0"/>
              </a:rPr>
              <a:t>vittime</a:t>
            </a:r>
            <a:r>
              <a:rPr lang="en-GB" sz="1800" dirty="0">
                <a:latin typeface="Palatino Linotype" panose="02040502050505030304" pitchFamily="18" charset="0"/>
              </a:rPr>
              <a:t> </a:t>
            </a:r>
            <a:r>
              <a:rPr lang="en-GB" sz="1800" dirty="0" err="1">
                <a:latin typeface="Palatino Linotype" panose="02040502050505030304" pitchFamily="18" charset="0"/>
              </a:rPr>
              <a:t>della</a:t>
            </a:r>
            <a:r>
              <a:rPr lang="en-GB" sz="1800" dirty="0">
                <a:latin typeface="Palatino Linotype" panose="02040502050505030304" pitchFamily="18" charset="0"/>
              </a:rPr>
              <a:t> </a:t>
            </a:r>
            <a:r>
              <a:rPr lang="en-GB" sz="1800" dirty="0" err="1">
                <a:latin typeface="Palatino Linotype" panose="02040502050505030304" pitchFamily="18" charset="0"/>
              </a:rPr>
              <a:t>realtà</a:t>
            </a:r>
            <a:r>
              <a:rPr lang="en-GB" sz="1800" dirty="0">
                <a:latin typeface="Palatino Linotype" panose="02040502050505030304" pitchFamily="18" charset="0"/>
              </a:rPr>
              <a:t> [</a:t>
            </a:r>
            <a:r>
              <a:rPr lang="en-GB" sz="1800" b="1" dirty="0">
                <a:latin typeface="Palatino Linotype" panose="02040502050505030304" pitchFamily="18" charset="0"/>
              </a:rPr>
              <a:t>Bauman, </a:t>
            </a:r>
            <a:r>
              <a:rPr lang="en-GB" sz="1800" b="1" i="1" dirty="0" err="1">
                <a:latin typeface="Palatino Linotype" panose="02040502050505030304" pitchFamily="18" charset="0"/>
              </a:rPr>
              <a:t>Stranieri</a:t>
            </a:r>
            <a:r>
              <a:rPr lang="en-GB" sz="1800" b="1" i="1" dirty="0">
                <a:latin typeface="Palatino Linotype" panose="02040502050505030304" pitchFamily="18" charset="0"/>
              </a:rPr>
              <a:t> alle </a:t>
            </a:r>
            <a:r>
              <a:rPr lang="en-GB" sz="1800" b="1" i="1" dirty="0" err="1">
                <a:latin typeface="Palatino Linotype" panose="02040502050505030304" pitchFamily="18" charset="0"/>
              </a:rPr>
              <a:t>porte</a:t>
            </a:r>
            <a:r>
              <a:rPr lang="en-GB" sz="1800" b="1" dirty="0">
                <a:latin typeface="Palatino Linotype" panose="02040502050505030304" pitchFamily="18" charset="0"/>
              </a:rPr>
              <a:t>, 2016, p. 9</a:t>
            </a:r>
            <a:r>
              <a:rPr lang="en-GB" sz="1800" dirty="0">
                <a:latin typeface="Palatino Linotype" panose="02040502050505030304" pitchFamily="18" charset="0"/>
              </a:rPr>
              <a:t>].</a:t>
            </a:r>
          </a:p>
          <a:p>
            <a:pPr marL="0" indent="0">
              <a:lnSpc>
                <a:spcPct val="100000"/>
              </a:lnSpc>
              <a:spcBef>
                <a:spcPts val="0"/>
              </a:spcBef>
              <a:buNone/>
            </a:pPr>
            <a:endParaRPr lang="en-GB" sz="1800" dirty="0">
              <a:latin typeface="Palatino Linotype" panose="02040502050505030304" pitchFamily="18" charset="0"/>
            </a:endParaRPr>
          </a:p>
          <a:p>
            <a:pPr marL="0" indent="0">
              <a:lnSpc>
                <a:spcPct val="100000"/>
              </a:lnSpc>
              <a:spcBef>
                <a:spcPts val="0"/>
              </a:spcBef>
              <a:buNone/>
            </a:pPr>
            <a:r>
              <a:rPr lang="en-GB" sz="1800" b="1" dirty="0">
                <a:solidFill>
                  <a:srgbClr val="FF0000"/>
                </a:solidFill>
                <a:latin typeface="Palatino Linotype" panose="02040502050505030304" pitchFamily="18" charset="0"/>
              </a:rPr>
              <a:t>2</a:t>
            </a:r>
            <a:r>
              <a:rPr lang="en-GB" sz="1800" dirty="0">
                <a:latin typeface="Palatino Linotype" panose="02040502050505030304" pitchFamily="18" charset="0"/>
              </a:rPr>
              <a:t>.  </a:t>
            </a:r>
            <a:r>
              <a:rPr lang="en-GB" sz="1800" dirty="0" err="1">
                <a:latin typeface="Palatino Linotype" panose="02040502050505030304" pitchFamily="18" charset="0"/>
              </a:rPr>
              <a:t>Costruire</a:t>
            </a:r>
            <a:r>
              <a:rPr lang="en-GB" sz="1800" dirty="0">
                <a:latin typeface="Palatino Linotype" panose="02040502050505030304" pitchFamily="18" charset="0"/>
              </a:rPr>
              <a:t> la </a:t>
            </a:r>
            <a:r>
              <a:rPr lang="en-GB" sz="1800" dirty="0" err="1">
                <a:latin typeface="Palatino Linotype" panose="02040502050505030304" pitchFamily="18" charset="0"/>
              </a:rPr>
              <a:t>sicurezza</a:t>
            </a:r>
            <a:r>
              <a:rPr lang="en-GB" sz="1800" dirty="0">
                <a:latin typeface="Palatino Linotype" panose="02040502050505030304" pitchFamily="18" charset="0"/>
              </a:rPr>
              <a:t> come </a:t>
            </a:r>
            <a:r>
              <a:rPr lang="en-GB" sz="1800" dirty="0" err="1">
                <a:latin typeface="Palatino Linotype" panose="02040502050505030304" pitchFamily="18" charset="0"/>
              </a:rPr>
              <a:t>chiusura</a:t>
            </a:r>
            <a:r>
              <a:rPr lang="en-GB" sz="1800" dirty="0">
                <a:latin typeface="Palatino Linotype" panose="02040502050505030304" pitchFamily="18" charset="0"/>
              </a:rPr>
              <a:t> [</a:t>
            </a:r>
            <a:r>
              <a:rPr lang="en-GB" sz="1800" b="1" dirty="0">
                <a:latin typeface="Palatino Linotype" panose="02040502050505030304" pitchFamily="18" charset="0"/>
              </a:rPr>
              <a:t>Bauman 2016, p. 22</a:t>
            </a:r>
            <a:r>
              <a:rPr lang="en-GB" sz="1800" dirty="0">
                <a:latin typeface="Palatino Linotype" panose="02040502050505030304" pitchFamily="18" charset="0"/>
              </a:rPr>
              <a:t>; ma </a:t>
            </a:r>
            <a:r>
              <a:rPr lang="en-GB" sz="1800" dirty="0" err="1">
                <a:latin typeface="Palatino Linotype" panose="02040502050505030304" pitchFamily="18" charset="0"/>
              </a:rPr>
              <a:t>vedi</a:t>
            </a:r>
            <a:r>
              <a:rPr lang="en-GB" sz="1800" dirty="0">
                <a:latin typeface="Palatino Linotype" panose="02040502050505030304" pitchFamily="18" charset="0"/>
              </a:rPr>
              <a:t> </a:t>
            </a:r>
            <a:r>
              <a:rPr lang="en-GB" sz="1800" dirty="0" err="1">
                <a:latin typeface="Palatino Linotype" panose="02040502050505030304" pitchFamily="18" charset="0"/>
              </a:rPr>
              <a:t>anche</a:t>
            </a:r>
            <a:r>
              <a:rPr lang="en-GB" sz="1800" dirty="0">
                <a:latin typeface="Palatino Linotype" panose="02040502050505030304" pitchFamily="18" charset="0"/>
              </a:rPr>
              <a:t> </a:t>
            </a:r>
            <a:r>
              <a:rPr lang="en-GB" sz="1800" b="1" dirty="0">
                <a:latin typeface="Palatino Linotype" panose="02040502050505030304" pitchFamily="18" charset="0"/>
              </a:rPr>
              <a:t>Bauman, </a:t>
            </a:r>
            <a:r>
              <a:rPr lang="en-GB" sz="1800" b="1" i="1" dirty="0" err="1">
                <a:latin typeface="Palatino Linotype" panose="02040502050505030304" pitchFamily="18" charset="0"/>
              </a:rPr>
              <a:t>Voglia</a:t>
            </a:r>
            <a:r>
              <a:rPr lang="en-GB" sz="1800" b="1" i="1" dirty="0">
                <a:latin typeface="Palatino Linotype" panose="02040502050505030304" pitchFamily="18" charset="0"/>
              </a:rPr>
              <a:t> di </a:t>
            </a:r>
            <a:r>
              <a:rPr lang="en-GB" sz="1800" b="1" i="1" dirty="0" err="1">
                <a:latin typeface="Palatino Linotype" panose="02040502050505030304" pitchFamily="18" charset="0"/>
              </a:rPr>
              <a:t>comunità</a:t>
            </a:r>
            <a:r>
              <a:rPr lang="en-GB" sz="1800" b="1" dirty="0">
                <a:latin typeface="Palatino Linotype" panose="02040502050505030304" pitchFamily="18" charset="0"/>
              </a:rPr>
              <a:t>, 2001, pp. 6-7</a:t>
            </a:r>
            <a:r>
              <a:rPr lang="en-GB" sz="1800" dirty="0">
                <a:latin typeface="Palatino Linotype" panose="02040502050505030304" pitchFamily="18" charset="0"/>
              </a:rPr>
              <a:t>].</a:t>
            </a:r>
          </a:p>
          <a:p>
            <a:pPr marL="0" indent="0">
              <a:lnSpc>
                <a:spcPct val="100000"/>
              </a:lnSpc>
              <a:spcBef>
                <a:spcPts val="0"/>
              </a:spcBef>
              <a:buNone/>
            </a:pPr>
            <a:endParaRPr lang="en-GB" sz="1800" dirty="0">
              <a:latin typeface="Palatino Linotype" panose="02040502050505030304" pitchFamily="18" charset="0"/>
            </a:endParaRPr>
          </a:p>
          <a:p>
            <a:pPr marL="0" indent="0">
              <a:lnSpc>
                <a:spcPct val="100000"/>
              </a:lnSpc>
              <a:spcBef>
                <a:spcPts val="0"/>
              </a:spcBef>
              <a:buNone/>
            </a:pPr>
            <a:r>
              <a:rPr lang="en-GB" sz="1800" b="1" dirty="0">
                <a:solidFill>
                  <a:srgbClr val="FF0000"/>
                </a:solidFill>
                <a:latin typeface="Palatino Linotype" panose="02040502050505030304" pitchFamily="18" charset="0"/>
              </a:rPr>
              <a:t>3</a:t>
            </a:r>
            <a:r>
              <a:rPr lang="en-GB" sz="1800" dirty="0">
                <a:latin typeface="Palatino Linotype" panose="02040502050505030304" pitchFamily="18" charset="0"/>
              </a:rPr>
              <a:t>. </a:t>
            </a:r>
            <a:r>
              <a:rPr lang="en-GB" sz="1800" dirty="0" err="1">
                <a:latin typeface="Palatino Linotype" panose="02040502050505030304" pitchFamily="18" charset="0"/>
              </a:rPr>
              <a:t>Erigere</a:t>
            </a:r>
            <a:r>
              <a:rPr lang="en-GB" sz="1800" dirty="0">
                <a:latin typeface="Palatino Linotype" panose="02040502050505030304" pitchFamily="18" charset="0"/>
              </a:rPr>
              <a:t> </a:t>
            </a:r>
            <a:r>
              <a:rPr lang="en-GB" sz="1800" dirty="0" err="1">
                <a:latin typeface="Palatino Linotype" panose="02040502050505030304" pitchFamily="18" charset="0"/>
              </a:rPr>
              <a:t>barriere</a:t>
            </a:r>
            <a:r>
              <a:rPr lang="en-GB" sz="1800" dirty="0">
                <a:latin typeface="Palatino Linotype" panose="02040502050505030304" pitchFamily="18" charset="0"/>
              </a:rPr>
              <a:t> </a:t>
            </a:r>
            <a:r>
              <a:rPr lang="en-GB" sz="1800" b="1" dirty="0">
                <a:latin typeface="Palatino Linotype" panose="02040502050505030304" pitchFamily="18" charset="0"/>
              </a:rPr>
              <a:t>[Bauman 2016, pp. 29-31]</a:t>
            </a:r>
            <a:r>
              <a:rPr lang="en-GB" sz="1800" dirty="0">
                <a:latin typeface="Palatino Linotype" panose="02040502050505030304" pitchFamily="18" charset="0"/>
              </a:rPr>
              <a:t>.</a:t>
            </a:r>
            <a:endParaRPr lang="en-GB" sz="1800" b="1" dirty="0">
              <a:latin typeface="Palatino Linotype" panose="02040502050505030304" pitchFamily="18" charset="0"/>
            </a:endParaRPr>
          </a:p>
          <a:p>
            <a:pPr marL="0" indent="0">
              <a:lnSpc>
                <a:spcPct val="100000"/>
              </a:lnSpc>
              <a:spcBef>
                <a:spcPts val="0"/>
              </a:spcBef>
              <a:buNone/>
            </a:pPr>
            <a:endParaRPr lang="en-GB" sz="1800" dirty="0">
              <a:latin typeface="Palatino Linotype" panose="02040502050505030304" pitchFamily="18" charset="0"/>
            </a:endParaRPr>
          </a:p>
          <a:p>
            <a:pPr marL="0" indent="0">
              <a:lnSpc>
                <a:spcPct val="100000"/>
              </a:lnSpc>
              <a:spcBef>
                <a:spcPts val="0"/>
              </a:spcBef>
              <a:buNone/>
            </a:pPr>
            <a:r>
              <a:rPr lang="en-GB" sz="1800" dirty="0">
                <a:latin typeface="Palatino Linotype" panose="02040502050505030304" pitchFamily="18" charset="0"/>
              </a:rPr>
              <a:t>È il </a:t>
            </a:r>
            <a:r>
              <a:rPr lang="en-GB" sz="1800" dirty="0" err="1">
                <a:latin typeface="Palatino Linotype" panose="02040502050505030304" pitchFamily="18" charset="0"/>
              </a:rPr>
              <a:t>tema</a:t>
            </a:r>
            <a:r>
              <a:rPr lang="en-GB" sz="1800" dirty="0">
                <a:latin typeface="Palatino Linotype" panose="02040502050505030304" pitchFamily="18" charset="0"/>
              </a:rPr>
              <a:t> </a:t>
            </a:r>
            <a:r>
              <a:rPr lang="en-GB" sz="1800" dirty="0" err="1">
                <a:latin typeface="Palatino Linotype" panose="02040502050505030304" pitchFamily="18" charset="0"/>
              </a:rPr>
              <a:t>dei</a:t>
            </a:r>
            <a:r>
              <a:rPr lang="en-GB" sz="1800" dirty="0">
                <a:latin typeface="Palatino Linotype" panose="02040502050505030304" pitchFamily="18" charset="0"/>
              </a:rPr>
              <a:t> muri o del nuovo </a:t>
            </a:r>
            <a:r>
              <a:rPr lang="en-GB" sz="1800" dirty="0" err="1">
                <a:latin typeface="Palatino Linotype" panose="02040502050505030304" pitchFamily="18" charset="0"/>
              </a:rPr>
              <a:t>fascino</a:t>
            </a:r>
            <a:r>
              <a:rPr lang="en-GB" sz="1800" dirty="0">
                <a:latin typeface="Palatino Linotype" panose="02040502050505030304" pitchFamily="18" charset="0"/>
              </a:rPr>
              <a:t> </a:t>
            </a:r>
            <a:r>
              <a:rPr lang="en-GB" sz="1800" dirty="0" err="1">
                <a:latin typeface="Palatino Linotype" panose="02040502050505030304" pitchFamily="18" charset="0"/>
              </a:rPr>
              <a:t>che</a:t>
            </a:r>
            <a:r>
              <a:rPr lang="en-GB" sz="1800" dirty="0">
                <a:latin typeface="Palatino Linotype" panose="02040502050505030304" pitchFamily="18" charset="0"/>
              </a:rPr>
              <a:t> la </a:t>
            </a:r>
            <a:r>
              <a:rPr lang="en-GB" sz="1800" dirty="0" err="1">
                <a:latin typeface="Palatino Linotype" panose="02040502050505030304" pitchFamily="18" charset="0"/>
              </a:rPr>
              <a:t>frontiera</a:t>
            </a:r>
            <a:r>
              <a:rPr lang="en-GB" sz="1800" dirty="0">
                <a:latin typeface="Palatino Linotype" panose="02040502050505030304" pitchFamily="18" charset="0"/>
              </a:rPr>
              <a:t> </a:t>
            </a:r>
            <a:r>
              <a:rPr lang="en-GB" sz="1800" dirty="0" err="1">
                <a:latin typeface="Palatino Linotype" panose="02040502050505030304" pitchFamily="18" charset="0"/>
              </a:rPr>
              <a:t>esercita</a:t>
            </a:r>
            <a:r>
              <a:rPr lang="en-GB" sz="1800" dirty="0">
                <a:latin typeface="Palatino Linotype" panose="02040502050505030304" pitchFamily="18" charset="0"/>
              </a:rPr>
              <a:t> come </a:t>
            </a:r>
            <a:r>
              <a:rPr lang="en-GB" sz="1800" dirty="0" err="1">
                <a:latin typeface="Palatino Linotype" panose="02040502050505030304" pitchFamily="18" charset="0"/>
              </a:rPr>
              <a:t>garanzia</a:t>
            </a:r>
            <a:r>
              <a:rPr lang="en-GB" sz="1800" dirty="0">
                <a:latin typeface="Palatino Linotype" panose="02040502050505030304" pitchFamily="18" charset="0"/>
              </a:rPr>
              <a:t>.</a:t>
            </a:r>
            <a:endParaRPr lang="it-IT" sz="1800" dirty="0">
              <a:latin typeface="Palatino Linotype" panose="02040502050505030304" pitchFamily="18" charset="0"/>
            </a:endParaRPr>
          </a:p>
        </p:txBody>
      </p:sp>
    </p:spTree>
    <p:extLst>
      <p:ext uri="{BB962C8B-B14F-4D97-AF65-F5344CB8AC3E}">
        <p14:creationId xmlns:p14="http://schemas.microsoft.com/office/powerpoint/2010/main" val="2537891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D2F2F4-2D65-6A54-0989-BFC21D5B3D2E}"/>
              </a:ext>
            </a:extLst>
          </p:cNvPr>
          <p:cNvSpPr>
            <a:spLocks noGrp="1"/>
          </p:cNvSpPr>
          <p:nvPr>
            <p:ph type="title"/>
          </p:nvPr>
        </p:nvSpPr>
        <p:spPr>
          <a:xfrm>
            <a:off x="838200" y="365125"/>
            <a:ext cx="10515600" cy="746983"/>
          </a:xfrm>
        </p:spPr>
        <p:txBody>
          <a:bodyPr>
            <a:normAutofit/>
          </a:bodyPr>
          <a:lstStyle/>
          <a:p>
            <a:r>
              <a:rPr lang="en-GB" sz="3200" dirty="0" err="1">
                <a:latin typeface="Palatino Linotype" panose="02040502050505030304" pitchFamily="18" charset="0"/>
              </a:rPr>
              <a:t>Frontiere</a:t>
            </a:r>
            <a:endParaRPr lang="it-IT" sz="3200"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73A1282D-06E9-0AB4-7BED-2D736BD7A9CF}"/>
              </a:ext>
            </a:extLst>
          </p:cNvPr>
          <p:cNvSpPr>
            <a:spLocks noGrp="1"/>
          </p:cNvSpPr>
          <p:nvPr>
            <p:ph idx="1"/>
          </p:nvPr>
        </p:nvSpPr>
        <p:spPr>
          <a:xfrm>
            <a:off x="838200" y="911215"/>
            <a:ext cx="10515600" cy="5716007"/>
          </a:xfrm>
        </p:spPr>
        <p:txBody>
          <a:bodyPr>
            <a:normAutofit fontScale="92500" lnSpcReduction="20000"/>
          </a:bodyPr>
          <a:lstStyle/>
          <a:p>
            <a:pPr marL="0" indent="0">
              <a:buNone/>
            </a:pPr>
            <a:endParaRPr lang="it-IT"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lnSpc>
                <a:spcPct val="150000"/>
              </a:lnSpc>
              <a:buNone/>
            </a:pP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«Gli effetti degli esperimenti atomici non sono, per la verità, l’unico motivo per la fine della validità del concetto di «frontiera» Anche le onde elettromagnetiche non si curano dei confini politici . E concludeva: «Fatto sta che nell’</a:t>
            </a:r>
            <a:r>
              <a:rPr lang="it-IT" sz="2100" dirty="0" err="1">
                <a:effectLst/>
                <a:latin typeface="Palatino Linotype" panose="02040502050505030304" pitchFamily="18" charset="0"/>
                <a:ea typeface="Times New Roman" panose="02020603050405020304" pitchFamily="18" charset="0"/>
                <a:cs typeface="Times New Roman" panose="02020603050405020304" pitchFamily="18" charset="0"/>
              </a:rPr>
              <a:t>èra</a:t>
            </a: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 dell’elettronica, al concetto di «frontiera» non corrisponde quasi più a nulla. Già quando fu costruito, il muro di Berlino, era la costruzione più obsoleta del XX secolo</a:t>
            </a:r>
            <a:r>
              <a:rPr lang="it-IT" sz="2100" dirty="0">
                <a:latin typeface="Palatino Linotype" panose="02040502050505030304" pitchFamily="18" charset="0"/>
                <a:ea typeface="Times New Roman" panose="02020603050405020304" pitchFamily="18" charset="0"/>
                <a:cs typeface="Times New Roman" panose="02020603050405020304" pitchFamily="18" charset="0"/>
              </a:rPr>
              <a:t>»</a:t>
            </a: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2100" b="1" dirty="0">
                <a:effectLst/>
                <a:latin typeface="Palatino Linotype" panose="02040502050505030304" pitchFamily="18" charset="0"/>
                <a:ea typeface="Times New Roman" panose="02020603050405020304" pitchFamily="18" charset="0"/>
                <a:cs typeface="Times New Roman" panose="02020603050405020304" pitchFamily="18" charset="0"/>
              </a:rPr>
              <a:t>Günther Anders, </a:t>
            </a:r>
            <a:r>
              <a:rPr lang="it-IT" sz="2100" b="1" i="1" dirty="0">
                <a:effectLst/>
                <a:latin typeface="Palatino Linotype" panose="02040502050505030304" pitchFamily="18" charset="0"/>
                <a:ea typeface="Times New Roman" panose="02020603050405020304" pitchFamily="18" charset="0"/>
                <a:cs typeface="Times New Roman" panose="02020603050405020304" pitchFamily="18" charset="0"/>
              </a:rPr>
              <a:t>L’uomo è antiquato</a:t>
            </a:r>
            <a:r>
              <a:rPr lang="it-IT" sz="2100" b="1" dirty="0">
                <a:effectLst/>
                <a:latin typeface="Palatino Linotype" panose="02040502050505030304" pitchFamily="18" charset="0"/>
                <a:ea typeface="Times New Roman" panose="02020603050405020304" pitchFamily="18" charset="0"/>
                <a:cs typeface="Times New Roman" panose="02020603050405020304" pitchFamily="18" charset="0"/>
              </a:rPr>
              <a:t>, 2007</a:t>
            </a: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 pp. 191-192].</a:t>
            </a:r>
          </a:p>
          <a:p>
            <a:pPr marL="0" indent="0">
              <a:lnSpc>
                <a:spcPct val="150000"/>
              </a:lnSpc>
              <a:buNone/>
            </a:pPr>
            <a:endParaRPr lang="it-IT" sz="21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lnSpc>
                <a:spcPct val="150000"/>
              </a:lnSpc>
              <a:buNone/>
            </a:pP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Le frontiere sono tornate a descrivere il nostro tempo presente e la nostra identità, a definire le linee generali del nostro futuro inquieto. Una funzione che hanno sempre avuto come aveva intuito Lucien </a:t>
            </a:r>
            <a:r>
              <a:rPr lang="it-IT" sz="2100" dirty="0" err="1">
                <a:effectLst/>
                <a:latin typeface="Palatino Linotype" panose="02040502050505030304" pitchFamily="18" charset="0"/>
                <a:ea typeface="Times New Roman" panose="02020603050405020304" pitchFamily="18" charset="0"/>
                <a:cs typeface="Times New Roman" panose="02020603050405020304" pitchFamily="18" charset="0"/>
              </a:rPr>
              <a:t>Febvre</a:t>
            </a: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2100" i="1" dirty="0" err="1">
                <a:effectLst/>
                <a:latin typeface="Palatino Linotype" panose="02040502050505030304" pitchFamily="18" charset="0"/>
                <a:ea typeface="Times New Roman" panose="02020603050405020304" pitchFamily="18" charset="0"/>
                <a:cs typeface="Times New Roman" panose="02020603050405020304" pitchFamily="18" charset="0"/>
              </a:rPr>
              <a:t>Frontières</a:t>
            </a: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 1928].</a:t>
            </a:r>
          </a:p>
          <a:p>
            <a:pPr marL="0" indent="0">
              <a:lnSpc>
                <a:spcPct val="110000"/>
              </a:lnSpc>
              <a:buNone/>
            </a:pPr>
            <a:r>
              <a:rPr lang="it-IT" sz="2100" dirty="0">
                <a:effectLst/>
                <a:latin typeface="Palatino Linotype" panose="02040502050505030304" pitchFamily="18" charset="0"/>
                <a:ea typeface="Times New Roman" panose="02020603050405020304" pitchFamily="18" charset="0"/>
                <a:cs typeface="Times New Roman" panose="02020603050405020304" pitchFamily="18" charset="0"/>
              </a:rPr>
              <a:t>Il contenuto della parola “frontiera” riguarda non solo la geografia, ma, soprattutto, l’antropologia.</a:t>
            </a:r>
          </a:p>
          <a:p>
            <a:pPr marL="0" indent="0">
              <a:lnSpc>
                <a:spcPct val="120000"/>
              </a:lnSpc>
              <a:buNone/>
            </a:pPr>
            <a:r>
              <a:rPr lang="it-IT" sz="2100" b="1" dirty="0">
                <a:solidFill>
                  <a:srgbClr val="FF0000"/>
                </a:solidFill>
                <a:effectLst/>
                <a:latin typeface="Palatino Linotype" panose="02040502050505030304" pitchFamily="18" charset="0"/>
                <a:ea typeface="Times New Roman" panose="02020603050405020304" pitchFamily="18" charset="0"/>
                <a:cs typeface="Times New Roman" panose="02020603050405020304" pitchFamily="18" charset="0"/>
              </a:rPr>
              <a:t>Frontiera, più che un confine è quel terreno in cui con altri sentiamo fin dove siamo (o non siamo) «a casa».</a:t>
            </a:r>
          </a:p>
          <a:p>
            <a:pPr marL="0" indent="0">
              <a:buNone/>
            </a:pPr>
            <a:endParaRPr lang="it-IT" dirty="0"/>
          </a:p>
        </p:txBody>
      </p:sp>
    </p:spTree>
    <p:extLst>
      <p:ext uri="{BB962C8B-B14F-4D97-AF65-F5344CB8AC3E}">
        <p14:creationId xmlns:p14="http://schemas.microsoft.com/office/powerpoint/2010/main" val="85624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F29061-8EA7-8CD2-3073-0DDA5A2F842A}"/>
              </a:ext>
            </a:extLst>
          </p:cNvPr>
          <p:cNvSpPr>
            <a:spLocks noGrp="1"/>
          </p:cNvSpPr>
          <p:nvPr>
            <p:ph type="title"/>
          </p:nvPr>
        </p:nvSpPr>
        <p:spPr>
          <a:xfrm>
            <a:off x="838200" y="365125"/>
            <a:ext cx="10515600" cy="685199"/>
          </a:xfrm>
        </p:spPr>
        <p:txBody>
          <a:bodyPr>
            <a:normAutofit/>
          </a:bodyPr>
          <a:lstStyle/>
          <a:p>
            <a:r>
              <a:rPr lang="en-GB" sz="3200" dirty="0">
                <a:latin typeface="Palatino Linotype" panose="02040502050505030304" pitchFamily="18" charset="0"/>
              </a:rPr>
              <a:t>La terra di </a:t>
            </a:r>
            <a:r>
              <a:rPr lang="en-GB" sz="3200" dirty="0" err="1">
                <a:latin typeface="Palatino Linotype" panose="02040502050505030304" pitchFamily="18" charset="0"/>
              </a:rPr>
              <a:t>nessuno</a:t>
            </a:r>
            <a:endParaRPr lang="it-IT" sz="3200"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44A3B0C0-52E0-14D1-D18B-B5DC7DC845DA}"/>
              </a:ext>
            </a:extLst>
          </p:cNvPr>
          <p:cNvSpPr>
            <a:spLocks noGrp="1"/>
          </p:cNvSpPr>
          <p:nvPr>
            <p:ph idx="1"/>
          </p:nvPr>
        </p:nvSpPr>
        <p:spPr/>
        <p:txBody>
          <a:bodyPr/>
          <a:lstStyle/>
          <a:p>
            <a:pPr marL="0" indent="0" algn="just">
              <a:lnSpc>
                <a:spcPct val="100000"/>
              </a:lnSpc>
              <a:spcBef>
                <a:spcPts val="0"/>
              </a:spcBef>
              <a:buNone/>
            </a:pP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Nel corso del XX secolo, abbiamo ritenuto che i confini si sarebbero potuti allentare (tutta la scommessa della crescita e dell’allargamento dell’Unione Europea non partiva proprio dall’abbassamento delle dogane? che cosa è Schengen se non questo?). Nel frattempo, il confine si è smaterializzato e, </a:t>
            </a:r>
            <a:r>
              <a:rPr lang="it-IT" sz="1800" i="1" dirty="0">
                <a:effectLst/>
                <a:latin typeface="Palatino Linotype" panose="02040502050505030304" pitchFamily="18" charset="0"/>
                <a:ea typeface="Times New Roman" panose="02020603050405020304" pitchFamily="18" charset="0"/>
                <a:cs typeface="Times New Roman" panose="02020603050405020304" pitchFamily="18" charset="0"/>
              </a:rPr>
              <a:t>contemporaneamente</a:t>
            </a:r>
            <a:r>
              <a:rPr lang="it-IT" sz="1800" dirty="0">
                <a:effectLst/>
                <a:latin typeface="Palatino Linotype" panose="02040502050505030304" pitchFamily="18" charset="0"/>
                <a:ea typeface="Times New Roman" panose="02020603050405020304" pitchFamily="18" charset="0"/>
                <a:cs typeface="Times New Roman" panose="02020603050405020304" pitchFamily="18" charset="0"/>
              </a:rPr>
              <a:t>, si è irrigidito.</a:t>
            </a:r>
          </a:p>
          <a:p>
            <a:pPr marL="0" indent="0" algn="just">
              <a:lnSpc>
                <a:spcPct val="100000"/>
              </a:lnSpc>
              <a:spcBef>
                <a:spcPts val="0"/>
              </a:spcBef>
              <a:buNone/>
            </a:pPr>
            <a:endParaRPr lang="it-IT"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644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A16D0C-A464-A4AF-231A-BE985300F0A7}"/>
              </a:ext>
            </a:extLst>
          </p:cNvPr>
          <p:cNvSpPr>
            <a:spLocks noGrp="1"/>
          </p:cNvSpPr>
          <p:nvPr>
            <p:ph type="title"/>
          </p:nvPr>
        </p:nvSpPr>
        <p:spPr>
          <a:xfrm>
            <a:off x="838200" y="365125"/>
            <a:ext cx="10515600" cy="499847"/>
          </a:xfrm>
        </p:spPr>
        <p:txBody>
          <a:bodyPr>
            <a:normAutofit/>
          </a:bodyPr>
          <a:lstStyle/>
          <a:p>
            <a:r>
              <a:rPr lang="en-GB" sz="1800" b="1" dirty="0" err="1">
                <a:latin typeface="Palatino Linotype" panose="02040502050505030304" pitchFamily="18" charset="0"/>
              </a:rPr>
              <a:t>bibliografia</a:t>
            </a:r>
            <a:endParaRPr lang="it-IT" sz="1800" b="1" dirty="0">
              <a:latin typeface="Palatino Linotype" panose="02040502050505030304" pitchFamily="18" charset="0"/>
            </a:endParaRPr>
          </a:p>
        </p:txBody>
      </p:sp>
      <p:sp>
        <p:nvSpPr>
          <p:cNvPr id="3" name="Segnaposto contenuto 2">
            <a:extLst>
              <a:ext uri="{FF2B5EF4-FFF2-40B4-BE49-F238E27FC236}">
                <a16:creationId xmlns:a16="http://schemas.microsoft.com/office/drawing/2014/main" id="{1921F4B3-1544-902F-47BD-CD83A9BB1D83}"/>
              </a:ext>
            </a:extLst>
          </p:cNvPr>
          <p:cNvSpPr>
            <a:spLocks noGrp="1"/>
          </p:cNvSpPr>
          <p:nvPr>
            <p:ph idx="1"/>
          </p:nvPr>
        </p:nvSpPr>
        <p:spPr>
          <a:xfrm>
            <a:off x="838200" y="951470"/>
            <a:ext cx="10515600" cy="5694990"/>
          </a:xfrm>
        </p:spPr>
        <p:txBody>
          <a:bodyPr>
            <a:normAutofit fontScale="85000" lnSpcReduction="20000"/>
          </a:bodyPr>
          <a:lstStyle/>
          <a:p>
            <a:pPr marL="0" indent="0">
              <a:buNone/>
            </a:pPr>
            <a:r>
              <a:rPr lang="it-IT" sz="1600" dirty="0">
                <a:effectLst/>
                <a:latin typeface="Palatino Linotype" panose="02040502050505030304" pitchFamily="18" charset="0"/>
                <a:ea typeface="Times New Roman" panose="02020603050405020304" pitchFamily="18" charset="0"/>
              </a:rPr>
              <a:t> </a:t>
            </a:r>
          </a:p>
          <a:p>
            <a:pPr marL="0" indent="0">
              <a:buNone/>
            </a:pPr>
            <a:r>
              <a:rPr lang="en-GB" sz="1900" kern="1200" dirty="0">
                <a:solidFill>
                  <a:srgbClr val="000000"/>
                </a:solidFill>
                <a:effectLst/>
                <a:latin typeface="Palatino Linotype" panose="02040502050505030304" pitchFamily="18" charset="0"/>
              </a:rPr>
              <a:t>J.-L. </a:t>
            </a:r>
            <a:r>
              <a:rPr lang="en-GB" sz="1900" kern="1200" dirty="0" err="1">
                <a:solidFill>
                  <a:srgbClr val="000000"/>
                </a:solidFill>
                <a:effectLst/>
                <a:latin typeface="Palatino Linotype" panose="02040502050505030304" pitchFamily="18" charset="0"/>
              </a:rPr>
              <a:t>Amselle</a:t>
            </a:r>
            <a:r>
              <a:rPr lang="en-GB" sz="1900" kern="1200" dirty="0">
                <a:solidFill>
                  <a:srgbClr val="000000"/>
                </a:solidFill>
                <a:effectLst/>
                <a:latin typeface="Palatino Linotype" panose="02040502050505030304" pitchFamily="18" charset="0"/>
              </a:rPr>
              <a:t> –E. </a:t>
            </a:r>
            <a:r>
              <a:rPr lang="en-GB" sz="1900" kern="1200" dirty="0" err="1">
                <a:solidFill>
                  <a:srgbClr val="000000"/>
                </a:solidFill>
                <a:effectLst/>
                <a:latin typeface="Palatino Linotype" panose="02040502050505030304" pitchFamily="18" charset="0"/>
              </a:rPr>
              <a:t>M’Bokolo</a:t>
            </a:r>
            <a:r>
              <a:rPr lang="en-GB" sz="1900" kern="1200" dirty="0">
                <a:solidFill>
                  <a:srgbClr val="000000"/>
                </a:solidFill>
                <a:effectLst/>
                <a:latin typeface="Palatino Linotype" panose="02040502050505030304" pitchFamily="18" charset="0"/>
              </a:rPr>
              <a:t>, </a:t>
            </a:r>
            <a:r>
              <a:rPr lang="en-GB" sz="1900" i="1" kern="1200" dirty="0">
                <a:solidFill>
                  <a:srgbClr val="000000"/>
                </a:solidFill>
                <a:effectLst/>
                <a:latin typeface="Palatino Linotype" panose="02040502050505030304" pitchFamily="18" charset="0"/>
              </a:rPr>
              <a:t>Au </a:t>
            </a:r>
            <a:r>
              <a:rPr lang="en-GB" sz="1900" i="1" kern="1200" dirty="0" err="1">
                <a:solidFill>
                  <a:srgbClr val="000000"/>
                </a:solidFill>
                <a:effectLst/>
                <a:latin typeface="Palatino Linotype" panose="02040502050505030304" pitchFamily="18" charset="0"/>
              </a:rPr>
              <a:t>cœur</a:t>
            </a:r>
            <a:r>
              <a:rPr lang="en-GB" sz="1900" i="1" kern="1200" dirty="0">
                <a:solidFill>
                  <a:srgbClr val="000000"/>
                </a:solidFill>
                <a:effectLst/>
                <a:latin typeface="Palatino Linotype" panose="02040502050505030304" pitchFamily="18" charset="0"/>
              </a:rPr>
              <a:t> de </a:t>
            </a:r>
            <a:r>
              <a:rPr lang="en-GB" sz="1900" i="1" kern="1200" dirty="0" err="1">
                <a:solidFill>
                  <a:srgbClr val="000000"/>
                </a:solidFill>
                <a:effectLst/>
                <a:latin typeface="Palatino Linotype" panose="02040502050505030304" pitchFamily="18" charset="0"/>
              </a:rPr>
              <a:t>l’ethnie</a:t>
            </a:r>
            <a:r>
              <a:rPr lang="en-GB" sz="1900" i="1" kern="1200" dirty="0">
                <a:solidFill>
                  <a:srgbClr val="000000"/>
                </a:solidFill>
                <a:effectLst/>
                <a:latin typeface="Palatino Linotype" panose="02040502050505030304" pitchFamily="18" charset="0"/>
              </a:rPr>
              <a:t>. </a:t>
            </a:r>
            <a:r>
              <a:rPr lang="en-GB" sz="1900" i="1" kern="1200" dirty="0" err="1">
                <a:solidFill>
                  <a:srgbClr val="000000"/>
                </a:solidFill>
                <a:effectLst/>
                <a:latin typeface="Palatino Linotype" panose="02040502050505030304" pitchFamily="18" charset="0"/>
              </a:rPr>
              <a:t>Ethnies</a:t>
            </a:r>
            <a:r>
              <a:rPr lang="en-GB" sz="1900" i="1" kern="1200" dirty="0">
                <a:solidFill>
                  <a:srgbClr val="000000"/>
                </a:solidFill>
                <a:effectLst/>
                <a:latin typeface="Palatino Linotype" panose="02040502050505030304" pitchFamily="18" charset="0"/>
              </a:rPr>
              <a:t>, </a:t>
            </a:r>
            <a:r>
              <a:rPr lang="en-GB" sz="1900" i="1" kern="1200" dirty="0" err="1">
                <a:solidFill>
                  <a:srgbClr val="000000"/>
                </a:solidFill>
                <a:effectLst/>
                <a:latin typeface="Palatino Linotype" panose="02040502050505030304" pitchFamily="18" charset="0"/>
              </a:rPr>
              <a:t>tribalisme</a:t>
            </a:r>
            <a:r>
              <a:rPr lang="en-GB" sz="1900" i="1" kern="1200" dirty="0">
                <a:solidFill>
                  <a:srgbClr val="000000"/>
                </a:solidFill>
                <a:effectLst/>
                <a:latin typeface="Palatino Linotype" panose="02040502050505030304" pitchFamily="18" charset="0"/>
              </a:rPr>
              <a:t> et état </a:t>
            </a:r>
            <a:r>
              <a:rPr lang="en-GB" sz="1900" i="1" kern="1200" dirty="0" err="1">
                <a:solidFill>
                  <a:srgbClr val="000000"/>
                </a:solidFill>
                <a:effectLst/>
                <a:latin typeface="Palatino Linotype" panose="02040502050505030304" pitchFamily="18" charset="0"/>
              </a:rPr>
              <a:t>en</a:t>
            </a:r>
            <a:r>
              <a:rPr lang="en-GB" sz="1900" i="1" kern="1200" dirty="0">
                <a:solidFill>
                  <a:srgbClr val="000000"/>
                </a:solidFill>
                <a:effectLst/>
                <a:latin typeface="Palatino Linotype" panose="02040502050505030304" pitchFamily="18" charset="0"/>
              </a:rPr>
              <a:t> Afrique</a:t>
            </a:r>
            <a:r>
              <a:rPr lang="en-GB" sz="1900" kern="1200" dirty="0">
                <a:solidFill>
                  <a:srgbClr val="000000"/>
                </a:solidFill>
                <a:effectLst/>
                <a:latin typeface="Palatino Linotype" panose="02040502050505030304" pitchFamily="18" charset="0"/>
              </a:rPr>
              <a:t>, la </a:t>
            </a:r>
            <a:r>
              <a:rPr lang="en-GB" sz="1900" kern="1200" dirty="0" err="1">
                <a:solidFill>
                  <a:srgbClr val="000000"/>
                </a:solidFill>
                <a:effectLst/>
                <a:latin typeface="Palatino Linotype" panose="02040502050505030304" pitchFamily="18" charset="0"/>
              </a:rPr>
              <a:t>Découverte</a:t>
            </a:r>
            <a:r>
              <a:rPr lang="en-GB" sz="1900" kern="1200" dirty="0">
                <a:solidFill>
                  <a:srgbClr val="000000"/>
                </a:solidFill>
                <a:effectLst/>
                <a:latin typeface="Palatino Linotype" panose="02040502050505030304" pitchFamily="18" charset="0"/>
              </a:rPr>
              <a:t>, Paris 1985.</a:t>
            </a:r>
          </a:p>
          <a:p>
            <a:pPr marL="0" indent="0">
              <a:buNone/>
            </a:pPr>
            <a:r>
              <a:rPr lang="en-GB" sz="1900" kern="1200" dirty="0">
                <a:solidFill>
                  <a:srgbClr val="000000"/>
                </a:solidFill>
                <a:effectLst/>
                <a:latin typeface="Palatino Linotype" panose="02040502050505030304" pitchFamily="18" charset="0"/>
              </a:rPr>
              <a:t>G.</a:t>
            </a:r>
            <a:r>
              <a:rPr lang="it-IT" sz="1900" dirty="0">
                <a:effectLst/>
                <a:latin typeface="Palatino Linotype" panose="02040502050505030304" pitchFamily="18" charset="0"/>
                <a:ea typeface="Times New Roman" panose="02020603050405020304" pitchFamily="18" charset="0"/>
              </a:rPr>
              <a:t> Anders, </a:t>
            </a:r>
            <a:r>
              <a:rPr lang="it-IT" sz="1900" i="1" dirty="0">
                <a:effectLst/>
                <a:latin typeface="Palatino Linotype" panose="02040502050505030304" pitchFamily="18" charset="0"/>
                <a:ea typeface="Times New Roman" panose="02020603050405020304" pitchFamily="18" charset="0"/>
              </a:rPr>
              <a:t>L’uomo è antiquato</a:t>
            </a:r>
            <a:r>
              <a:rPr lang="it-IT" sz="1900" dirty="0">
                <a:effectLst/>
                <a:latin typeface="Palatino Linotype" panose="02040502050505030304" pitchFamily="18" charset="0"/>
                <a:ea typeface="Times New Roman" panose="02020603050405020304" pitchFamily="18" charset="0"/>
              </a:rPr>
              <a:t>, Bollati Boringhieri, 2007,</a:t>
            </a:r>
            <a:endParaRPr lang="en-GB" sz="1900" kern="1200" dirty="0">
              <a:solidFill>
                <a:srgbClr val="000000"/>
              </a:solidFill>
              <a:effectLst/>
              <a:latin typeface="Palatino Linotype" panose="02040502050505030304" pitchFamily="18" charset="0"/>
            </a:endParaRPr>
          </a:p>
          <a:p>
            <a:pPr marL="0" indent="0">
              <a:buNone/>
            </a:pPr>
            <a:r>
              <a:rPr lang="it-IT" sz="1900" dirty="0">
                <a:effectLst/>
                <a:latin typeface="Palatino Linotype" panose="02040502050505030304" pitchFamily="18" charset="0"/>
                <a:ea typeface="Times New Roman" panose="02020603050405020304" pitchFamily="18" charset="0"/>
                <a:cs typeface="Times New Roman" panose="02020603050405020304" pitchFamily="18" charset="0"/>
              </a:rPr>
              <a:t>G. Barbujani, </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L’invenzione delle razze</a:t>
            </a:r>
            <a:r>
              <a:rPr lang="it-IT" sz="1900" dirty="0">
                <a:effectLst/>
                <a:latin typeface="Palatino Linotype" panose="02040502050505030304" pitchFamily="18" charset="0"/>
                <a:ea typeface="Times New Roman" panose="02020603050405020304" pitchFamily="18" charset="0"/>
                <a:cs typeface="Times New Roman" panose="02020603050405020304" pitchFamily="18" charset="0"/>
              </a:rPr>
              <a:t>, Bompiani, Milano 2023.</a:t>
            </a:r>
            <a:endParaRPr lang="en-GB" sz="1900" kern="1200" dirty="0">
              <a:solidFill>
                <a:srgbClr val="000000"/>
              </a:solidFill>
              <a:effectLst/>
              <a:latin typeface="Palatino Linotype" panose="02040502050505030304" pitchFamily="18" charset="0"/>
            </a:endParaRPr>
          </a:p>
          <a:p>
            <a:pPr marL="0" indent="0">
              <a:buNone/>
            </a:pPr>
            <a:r>
              <a:rPr lang="en-US" sz="1900" dirty="0">
                <a:effectLst/>
                <a:latin typeface="Palatino Linotype" panose="02040502050505030304" pitchFamily="18" charset="0"/>
                <a:ea typeface="Times New Roman" panose="02020603050405020304" pitchFamily="18" charset="0"/>
                <a:cs typeface="Times New Roman" panose="02020603050405020304" pitchFamily="18" charset="0"/>
              </a:rPr>
              <a:t>Z. Bauman, </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Voglia di comunità</a:t>
            </a:r>
            <a:r>
              <a:rPr lang="it-IT" sz="1900" dirty="0">
                <a:effectLst/>
                <a:latin typeface="Palatino Linotype" panose="02040502050505030304" pitchFamily="18" charset="0"/>
                <a:ea typeface="Times New Roman" panose="02020603050405020304" pitchFamily="18" charset="0"/>
                <a:cs typeface="Times New Roman" panose="02020603050405020304" pitchFamily="18" charset="0"/>
              </a:rPr>
              <a:t>, Laterza, Roma-Bari 2001.</a:t>
            </a:r>
          </a:p>
          <a:p>
            <a:pPr marL="0" indent="0">
              <a:buNone/>
            </a:pPr>
            <a:r>
              <a:rPr lang="en-GB" sz="1900" kern="1200" dirty="0">
                <a:solidFill>
                  <a:srgbClr val="000000"/>
                </a:solidFill>
                <a:effectLst/>
                <a:latin typeface="Palatino Linotype" panose="02040502050505030304" pitchFamily="18" charset="0"/>
              </a:rPr>
              <a:t>Z. Bauman, </a:t>
            </a:r>
            <a:r>
              <a:rPr lang="en-GB" sz="1900" i="1" kern="1200" dirty="0" err="1">
                <a:solidFill>
                  <a:srgbClr val="000000"/>
                </a:solidFill>
                <a:effectLst/>
                <a:latin typeface="Palatino Linotype" panose="02040502050505030304" pitchFamily="18" charset="0"/>
              </a:rPr>
              <a:t>Stranieri</a:t>
            </a:r>
            <a:r>
              <a:rPr lang="en-GB" sz="1900" i="1" kern="1200" dirty="0">
                <a:solidFill>
                  <a:srgbClr val="000000"/>
                </a:solidFill>
                <a:effectLst/>
                <a:latin typeface="Palatino Linotype" panose="02040502050505030304" pitchFamily="18" charset="0"/>
              </a:rPr>
              <a:t> alle </a:t>
            </a:r>
            <a:r>
              <a:rPr lang="en-GB" sz="1900" i="1" kern="1200" dirty="0" err="1">
                <a:solidFill>
                  <a:srgbClr val="000000"/>
                </a:solidFill>
                <a:effectLst/>
                <a:latin typeface="Palatino Linotype" panose="02040502050505030304" pitchFamily="18" charset="0"/>
              </a:rPr>
              <a:t>porte</a:t>
            </a:r>
            <a:r>
              <a:rPr lang="en-GB" sz="1900" kern="1200" dirty="0">
                <a:solidFill>
                  <a:srgbClr val="000000"/>
                </a:solidFill>
                <a:effectLst/>
                <a:latin typeface="Palatino Linotype" panose="02040502050505030304" pitchFamily="18" charset="0"/>
              </a:rPr>
              <a:t>, </a:t>
            </a:r>
            <a:r>
              <a:rPr lang="en-GB" sz="1900" kern="1200" dirty="0" err="1">
                <a:solidFill>
                  <a:srgbClr val="000000"/>
                </a:solidFill>
                <a:effectLst/>
                <a:latin typeface="Palatino Linotype" panose="02040502050505030304" pitchFamily="18" charset="0"/>
              </a:rPr>
              <a:t>Laterza</a:t>
            </a:r>
            <a:r>
              <a:rPr lang="en-GB" sz="1900" kern="1200" dirty="0">
                <a:solidFill>
                  <a:srgbClr val="000000"/>
                </a:solidFill>
                <a:effectLst/>
                <a:latin typeface="Palatino Linotype" panose="02040502050505030304" pitchFamily="18" charset="0"/>
              </a:rPr>
              <a:t>, Bari-Roma 2016.</a:t>
            </a:r>
          </a:p>
          <a:p>
            <a:pPr marL="0" indent="0">
              <a:buNone/>
            </a:pPr>
            <a:r>
              <a:rPr lang="en-GB" sz="1900" kern="1200" dirty="0">
                <a:solidFill>
                  <a:srgbClr val="000000"/>
                </a:solidFill>
                <a:effectLst/>
                <a:latin typeface="Palatino Linotype" panose="02040502050505030304" pitchFamily="18" charset="0"/>
              </a:rPr>
              <a:t>K. </a:t>
            </a:r>
            <a:r>
              <a:rPr lang="en-GB" sz="1900" kern="1200" dirty="0" err="1">
                <a:solidFill>
                  <a:srgbClr val="000000"/>
                </a:solidFill>
                <a:effectLst/>
                <a:latin typeface="Palatino Linotype" panose="02040502050505030304" pitchFamily="18" charset="0"/>
              </a:rPr>
              <a:t>Doods</a:t>
            </a:r>
            <a:r>
              <a:rPr lang="en-GB" sz="1900" kern="1200" dirty="0">
                <a:solidFill>
                  <a:srgbClr val="000000"/>
                </a:solidFill>
                <a:effectLst/>
                <a:latin typeface="Palatino Linotype" panose="02040502050505030304" pitchFamily="18" charset="0"/>
              </a:rPr>
              <a:t>, </a:t>
            </a:r>
            <a:r>
              <a:rPr lang="it-IT" sz="1900" i="1" kern="1200" dirty="0">
                <a:solidFill>
                  <a:srgbClr val="000000"/>
                </a:solidFill>
                <a:effectLst/>
                <a:latin typeface="Palatino Linotype" panose="02040502050505030304" pitchFamily="18" charset="0"/>
              </a:rPr>
              <a:t>Guerre di confine. I conflitti che determineranno il nostro futuro</a:t>
            </a:r>
            <a:r>
              <a:rPr lang="it-IT" sz="1900" kern="1200" dirty="0">
                <a:solidFill>
                  <a:srgbClr val="000000"/>
                </a:solidFill>
                <a:effectLst/>
                <a:latin typeface="Palatino Linotype" panose="02040502050505030304" pitchFamily="18" charset="0"/>
              </a:rPr>
              <a:t>, Einaudi, Torino 2024.</a:t>
            </a:r>
            <a:endParaRPr lang="en-GB" sz="1900" kern="1200" dirty="0">
              <a:solidFill>
                <a:srgbClr val="000000"/>
              </a:solidFill>
              <a:effectLst/>
              <a:latin typeface="Palatino Linotype" panose="02040502050505030304" pitchFamily="18" charset="0"/>
            </a:endParaRPr>
          </a:p>
          <a:p>
            <a:pPr marL="0" indent="0">
              <a:buNone/>
            </a:pPr>
            <a:r>
              <a:rPr lang="it-IT" sz="1900" dirty="0">
                <a:effectLst/>
                <a:latin typeface="Palatino Linotype" panose="02040502050505030304" pitchFamily="18" charset="0"/>
                <a:ea typeface="Times New Roman" panose="02020603050405020304" pitchFamily="18" charset="0"/>
                <a:cs typeface="Times New Roman" panose="02020603050405020304" pitchFamily="18" charset="0"/>
              </a:rPr>
              <a:t>H. M. Enzensberger, </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La grande migrazione</a:t>
            </a:r>
            <a:r>
              <a:rPr lang="it-IT" sz="1900" dirty="0">
                <a:effectLst/>
                <a:latin typeface="Palatino Linotype" panose="02040502050505030304" pitchFamily="18" charset="0"/>
                <a:ea typeface="Times New Roman" panose="02020603050405020304" pitchFamily="18" charset="0"/>
                <a:cs typeface="Times New Roman" panose="02020603050405020304" pitchFamily="18" charset="0"/>
              </a:rPr>
              <a:t>, Einaudi, Tortino 1993.</a:t>
            </a:r>
          </a:p>
          <a:p>
            <a:pPr marL="0" indent="0">
              <a:buNone/>
            </a:pPr>
            <a:r>
              <a:rPr lang="it-IT" sz="1900" dirty="0">
                <a:effectLst/>
                <a:latin typeface="Palatino Linotype" panose="02040502050505030304" pitchFamily="18" charset="0"/>
                <a:ea typeface="Times New Roman" panose="02020603050405020304" pitchFamily="18" charset="0"/>
              </a:rPr>
              <a:t>L. Febvre, </a:t>
            </a:r>
            <a:r>
              <a:rPr lang="it-IT" sz="1900" i="1" dirty="0" err="1">
                <a:effectLst/>
                <a:latin typeface="Palatino Linotype" panose="02040502050505030304" pitchFamily="18" charset="0"/>
                <a:ea typeface="Times New Roman" panose="02020603050405020304" pitchFamily="18" charset="0"/>
                <a:cs typeface="Times New Roman" panose="02020603050405020304" pitchFamily="18" charset="0"/>
              </a:rPr>
              <a:t>Frontière</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a:t>
            </a:r>
            <a:r>
              <a:rPr lang="it-IT" sz="1900" i="1" dirty="0">
                <a:effectLst/>
                <a:latin typeface="Palatino Linotype" panose="02040502050505030304" pitchFamily="18" charset="0"/>
                <a:ea typeface="Calibri" panose="020F0502020204030204" pitchFamily="34" charset="0"/>
                <a:cs typeface="Times New Roman" panose="02020603050405020304" pitchFamily="18" charset="0"/>
              </a:rPr>
              <a:t> </a:t>
            </a:r>
            <a:r>
              <a:rPr lang="it-IT" sz="1900" i="1" dirty="0" err="1">
                <a:effectLst/>
                <a:latin typeface="Palatino Linotype" panose="02040502050505030304" pitchFamily="18" charset="0"/>
                <a:ea typeface="Times New Roman" panose="02020603050405020304" pitchFamily="18" charset="0"/>
                <a:cs typeface="Times New Roman" panose="02020603050405020304" pitchFamily="18" charset="0"/>
              </a:rPr>
              <a:t>Étude</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 de </a:t>
            </a:r>
            <a:r>
              <a:rPr lang="it-IT" sz="1900" i="1" dirty="0" err="1">
                <a:effectLst/>
                <a:latin typeface="Palatino Linotype" panose="02040502050505030304" pitchFamily="18" charset="0"/>
                <a:ea typeface="Times New Roman" panose="02020603050405020304" pitchFamily="18" charset="0"/>
                <a:cs typeface="Times New Roman" panose="02020603050405020304" pitchFamily="18" charset="0"/>
              </a:rPr>
              <a:t>vocabulaire</a:t>
            </a:r>
            <a:r>
              <a:rPr lang="it-IT" sz="1900" i="1" dirty="0">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900" i="1" dirty="0" err="1">
                <a:effectLst/>
                <a:latin typeface="Palatino Linotype" panose="02040502050505030304" pitchFamily="18" charset="0"/>
                <a:ea typeface="Times New Roman" panose="02020603050405020304" pitchFamily="18" charset="0"/>
                <a:cs typeface="Times New Roman" panose="02020603050405020304" pitchFamily="18" charset="0"/>
              </a:rPr>
              <a:t>historique</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in «</a:t>
            </a:r>
            <a:r>
              <a:rPr lang="it-IT" sz="1900" dirty="0" err="1">
                <a:latin typeface="Palatino Linotype" panose="02040502050505030304" pitchFamily="18" charset="0"/>
                <a:ea typeface="Times New Roman" panose="02020603050405020304" pitchFamily="18" charset="0"/>
                <a:cs typeface="Times New Roman" panose="02020603050405020304" pitchFamily="18" charset="0"/>
              </a:rPr>
              <a:t>Bulletin</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a:t>
            </a:r>
            <a:r>
              <a:rPr lang="it-IT" sz="1900" dirty="0" err="1">
                <a:latin typeface="Palatino Linotype" panose="02040502050505030304" pitchFamily="18" charset="0"/>
                <a:ea typeface="Times New Roman" panose="02020603050405020304" pitchFamily="18" charset="0"/>
                <a:cs typeface="Times New Roman" panose="02020603050405020304" pitchFamily="18" charset="0"/>
              </a:rPr>
              <a:t>du</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Centre </a:t>
            </a:r>
            <a:r>
              <a:rPr lang="it-IT" sz="1900" dirty="0" err="1">
                <a:latin typeface="Palatino Linotype" panose="02040502050505030304" pitchFamily="18" charset="0"/>
                <a:ea typeface="Times New Roman" panose="02020603050405020304" pitchFamily="18" charset="0"/>
                <a:cs typeface="Times New Roman" panose="02020603050405020304" pitchFamily="18" charset="0"/>
              </a:rPr>
              <a:t>Internationale</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de </a:t>
            </a:r>
            <a:r>
              <a:rPr lang="it-IT" sz="1900" dirty="0" err="1">
                <a:latin typeface="Palatino Linotype" panose="02040502050505030304" pitchFamily="18" charset="0"/>
                <a:ea typeface="Times New Roman" panose="02020603050405020304" pitchFamily="18" charset="0"/>
                <a:cs typeface="Times New Roman" panose="02020603050405020304" pitchFamily="18" charset="0"/>
              </a:rPr>
              <a:t>Synthèse</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a:t>
            </a:r>
            <a:r>
              <a:rPr lang="it-IT" sz="1900" dirty="0" err="1">
                <a:latin typeface="Palatino Linotype" panose="02040502050505030304" pitchFamily="18" charset="0"/>
                <a:ea typeface="Times New Roman" panose="02020603050405020304" pitchFamily="18" charset="0"/>
                <a:cs typeface="Times New Roman" panose="02020603050405020304" pitchFamily="18" charset="0"/>
              </a:rPr>
              <a:t>juin</a:t>
            </a:r>
            <a:r>
              <a:rPr lang="it-IT" sz="1900" dirty="0">
                <a:latin typeface="Palatino Linotype" panose="02040502050505030304" pitchFamily="18" charset="0"/>
                <a:ea typeface="Times New Roman" panose="02020603050405020304" pitchFamily="18" charset="0"/>
                <a:cs typeface="Times New Roman" panose="02020603050405020304" pitchFamily="18" charset="0"/>
              </a:rPr>
              <a:t> 1928, n. 5, pp. 31-44.</a:t>
            </a:r>
            <a:endParaRPr lang="it-IT" sz="1900" dirty="0">
              <a:effectLst/>
              <a:latin typeface="Palatino Linotype" panose="02040502050505030304" pitchFamily="18" charset="0"/>
              <a:ea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E. Haeckel, </a:t>
            </a:r>
            <a:r>
              <a:rPr lang="en-GB" sz="1900" i="1" kern="1200" dirty="0" err="1">
                <a:solidFill>
                  <a:srgbClr val="000000"/>
                </a:solidFill>
                <a:effectLst/>
                <a:latin typeface="Palatino Linotype" panose="02040502050505030304" pitchFamily="18" charset="0"/>
              </a:rPr>
              <a:t>Histoire</a:t>
            </a:r>
            <a:r>
              <a:rPr lang="en-GB" sz="1900" i="1" kern="1200" dirty="0">
                <a:solidFill>
                  <a:srgbClr val="000000"/>
                </a:solidFill>
                <a:effectLst/>
                <a:latin typeface="Palatino Linotype" panose="02040502050505030304" pitchFamily="18" charset="0"/>
              </a:rPr>
              <a:t> de la creation des </a:t>
            </a:r>
            <a:r>
              <a:rPr lang="en-GB" sz="1900" i="1" kern="1200" dirty="0" err="1">
                <a:solidFill>
                  <a:srgbClr val="000000"/>
                </a:solidFill>
                <a:effectLst/>
                <a:latin typeface="Palatino Linotype" panose="02040502050505030304" pitchFamily="18" charset="0"/>
              </a:rPr>
              <a:t>être</a:t>
            </a:r>
            <a:r>
              <a:rPr lang="en-GB" sz="1900" i="1" kern="1200" dirty="0">
                <a:solidFill>
                  <a:srgbClr val="000000"/>
                </a:solidFill>
                <a:effectLst/>
                <a:latin typeface="Palatino Linotype" panose="02040502050505030304" pitchFamily="18" charset="0"/>
              </a:rPr>
              <a:t> </a:t>
            </a:r>
            <a:r>
              <a:rPr lang="en-GB" sz="1900" i="1" kern="1200" dirty="0" err="1">
                <a:solidFill>
                  <a:srgbClr val="000000"/>
                </a:solidFill>
                <a:effectLst/>
                <a:latin typeface="Palatino Linotype" panose="02040502050505030304" pitchFamily="18" charset="0"/>
              </a:rPr>
              <a:t>organisés</a:t>
            </a:r>
            <a:r>
              <a:rPr lang="en-GB" sz="1900" i="1" kern="1200" dirty="0">
                <a:solidFill>
                  <a:srgbClr val="000000"/>
                </a:solidFill>
                <a:effectLst/>
                <a:latin typeface="Palatino Linotype" panose="02040502050505030304" pitchFamily="18" charset="0"/>
              </a:rPr>
              <a:t> </a:t>
            </a:r>
            <a:r>
              <a:rPr lang="en-GB" sz="1900" i="1" kern="1200" dirty="0" err="1">
                <a:solidFill>
                  <a:srgbClr val="000000"/>
                </a:solidFill>
                <a:effectLst/>
                <a:latin typeface="Palatino Linotype" panose="02040502050505030304" pitchFamily="18" charset="0"/>
              </a:rPr>
              <a:t>d’après</a:t>
            </a:r>
            <a:r>
              <a:rPr lang="en-GB" sz="1900" i="1" kern="1200" dirty="0">
                <a:solidFill>
                  <a:srgbClr val="000000"/>
                </a:solidFill>
                <a:effectLst/>
                <a:latin typeface="Palatino Linotype" panose="02040502050505030304" pitchFamily="18" charset="0"/>
              </a:rPr>
              <a:t> les </a:t>
            </a:r>
            <a:r>
              <a:rPr lang="en-GB" sz="1900" i="1" kern="1200" dirty="0" err="1">
                <a:solidFill>
                  <a:srgbClr val="000000"/>
                </a:solidFill>
                <a:effectLst/>
                <a:latin typeface="Palatino Linotype" panose="02040502050505030304" pitchFamily="18" charset="0"/>
              </a:rPr>
              <a:t>lois</a:t>
            </a:r>
            <a:r>
              <a:rPr lang="en-GB" sz="1900" i="1" kern="1200" dirty="0">
                <a:solidFill>
                  <a:srgbClr val="000000"/>
                </a:solidFill>
                <a:effectLst/>
                <a:latin typeface="Palatino Linotype" panose="02040502050505030304" pitchFamily="18" charset="0"/>
              </a:rPr>
              <a:t> </a:t>
            </a:r>
            <a:r>
              <a:rPr lang="en-GB" sz="1900" i="1" kern="1200" dirty="0" err="1">
                <a:solidFill>
                  <a:srgbClr val="000000"/>
                </a:solidFill>
                <a:effectLst/>
                <a:latin typeface="Palatino Linotype" panose="02040502050505030304" pitchFamily="18" charset="0"/>
              </a:rPr>
              <a:t>naturelles</a:t>
            </a:r>
            <a:r>
              <a:rPr lang="en-GB" sz="1900" kern="1200" dirty="0">
                <a:solidFill>
                  <a:srgbClr val="000000"/>
                </a:solidFill>
                <a:effectLst/>
                <a:latin typeface="Palatino Linotype" panose="02040502050505030304" pitchFamily="18" charset="0"/>
              </a:rPr>
              <a:t>, C. </a:t>
            </a:r>
            <a:r>
              <a:rPr lang="en-GB" sz="1900" kern="1200" dirty="0" err="1">
                <a:solidFill>
                  <a:srgbClr val="000000"/>
                </a:solidFill>
                <a:effectLst/>
                <a:latin typeface="Palatino Linotype" panose="02040502050505030304" pitchFamily="18" charset="0"/>
              </a:rPr>
              <a:t>Reinwald</a:t>
            </a:r>
            <a:r>
              <a:rPr lang="en-GB" sz="1900" kern="1200" dirty="0">
                <a:solidFill>
                  <a:srgbClr val="000000"/>
                </a:solidFill>
                <a:effectLst/>
                <a:latin typeface="Palatino Linotype" panose="02040502050505030304" pitchFamily="18" charset="0"/>
              </a:rPr>
              <a:t>, Paris,1874.</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A. Von Humboldt, </a:t>
            </a:r>
            <a:r>
              <a:rPr lang="en-GB" sz="1900" i="1" kern="1200" dirty="0">
                <a:solidFill>
                  <a:srgbClr val="000000"/>
                </a:solidFill>
                <a:effectLst/>
                <a:latin typeface="Palatino Linotype" panose="02040502050505030304" pitchFamily="18" charset="0"/>
              </a:rPr>
              <a:t>Cosmos. Essai </a:t>
            </a:r>
            <a:r>
              <a:rPr lang="en-GB" sz="1900" i="1" kern="1200" dirty="0" err="1">
                <a:solidFill>
                  <a:srgbClr val="000000"/>
                </a:solidFill>
                <a:effectLst/>
                <a:latin typeface="Palatino Linotype" panose="02040502050505030304" pitchFamily="18" charset="0"/>
              </a:rPr>
              <a:t>d’une</a:t>
            </a:r>
            <a:r>
              <a:rPr lang="en-GB" sz="1900" i="1" kern="1200" dirty="0">
                <a:solidFill>
                  <a:srgbClr val="000000"/>
                </a:solidFill>
                <a:effectLst/>
                <a:latin typeface="Palatino Linotype" panose="02040502050505030304" pitchFamily="18" charset="0"/>
              </a:rPr>
              <a:t> description physique du monde</a:t>
            </a:r>
            <a:r>
              <a:rPr lang="en-GB" sz="1900" kern="1200" dirty="0">
                <a:solidFill>
                  <a:srgbClr val="000000"/>
                </a:solidFill>
                <a:effectLst/>
                <a:latin typeface="Palatino Linotype" panose="02040502050505030304" pitchFamily="18" charset="0"/>
              </a:rPr>
              <a:t>, Gide et </a:t>
            </a:r>
            <a:r>
              <a:rPr lang="en-GB" sz="1900" kern="1200" dirty="0" err="1">
                <a:solidFill>
                  <a:srgbClr val="000000"/>
                </a:solidFill>
                <a:effectLst/>
                <a:latin typeface="Palatino Linotype" panose="02040502050505030304" pitchFamily="18" charset="0"/>
              </a:rPr>
              <a:t>Baudry</a:t>
            </a:r>
            <a:r>
              <a:rPr lang="en-GB" sz="1900" kern="1200" dirty="0">
                <a:solidFill>
                  <a:srgbClr val="000000"/>
                </a:solidFill>
                <a:effectLst/>
                <a:latin typeface="Palatino Linotype" panose="02040502050505030304" pitchFamily="18" charset="0"/>
              </a:rPr>
              <a:t>, Paris 1848.</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P. George, </a:t>
            </a:r>
            <a:r>
              <a:rPr lang="en-GB" sz="1900" i="1" kern="1200" dirty="0" err="1">
                <a:solidFill>
                  <a:srgbClr val="000000"/>
                </a:solidFill>
                <a:effectLst/>
                <a:latin typeface="Palatino Linotype" panose="02040502050505030304" pitchFamily="18" charset="0"/>
              </a:rPr>
              <a:t>L’environnement</a:t>
            </a:r>
            <a:r>
              <a:rPr lang="en-GB" sz="1900" kern="1200" dirty="0">
                <a:solidFill>
                  <a:srgbClr val="000000"/>
                </a:solidFill>
                <a:effectLst/>
                <a:latin typeface="Palatino Linotype" panose="02040502050505030304" pitchFamily="18" charset="0"/>
              </a:rPr>
              <a:t>, </a:t>
            </a:r>
            <a:r>
              <a:rPr lang="en-GB" sz="1900" kern="1200" dirty="0" err="1">
                <a:solidFill>
                  <a:srgbClr val="000000"/>
                </a:solidFill>
                <a:effectLst/>
                <a:latin typeface="Palatino Linotype" panose="02040502050505030304" pitchFamily="18" charset="0"/>
              </a:rPr>
              <a:t>Puf</a:t>
            </a:r>
            <a:r>
              <a:rPr lang="en-GB" sz="1900" kern="1200" dirty="0">
                <a:solidFill>
                  <a:srgbClr val="000000"/>
                </a:solidFill>
                <a:effectLst/>
                <a:latin typeface="Palatino Linotype" panose="02040502050505030304" pitchFamily="18" charset="0"/>
              </a:rPr>
              <a:t>, Paris 1971.</a:t>
            </a:r>
          </a:p>
          <a:p>
            <a:pPr marL="0" indent="0">
              <a:buNone/>
            </a:pPr>
            <a:r>
              <a:rPr lang="en-GB"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 </a:t>
            </a:r>
            <a:r>
              <a:rPr lang="en-GB" sz="1900"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Graziosi</a:t>
            </a:r>
            <a:r>
              <a:rPr lang="en-GB"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n-GB"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Il </a:t>
            </a:r>
            <a:r>
              <a:rPr lang="en-GB"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ritorno</a:t>
            </a:r>
            <a:r>
              <a:rPr lang="en-GB"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n-GB"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della</a:t>
            </a:r>
            <a:r>
              <a:rPr lang="en-GB"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en-GB"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razza</a:t>
            </a:r>
            <a:r>
              <a:rPr lang="en-GB"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Il Mulino, Bologna 2025.</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it-IT" sz="1900"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D. Hume, </a:t>
            </a:r>
            <a:r>
              <a:rPr lang="it-IT" sz="1900" i="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Opere filosofiche</a:t>
            </a:r>
            <a:r>
              <a:rPr lang="it-IT" sz="1900"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a:t>
            </a:r>
            <a:r>
              <a:rPr lang="it-IT" sz="1900" i="1"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3.  Saggi morali, politici e letterari</a:t>
            </a:r>
            <a:r>
              <a:rPr lang="it-IT" sz="1900" kern="1200" dirty="0">
                <a:solidFill>
                  <a:srgbClr val="000000"/>
                </a:solidFill>
                <a:effectLst/>
                <a:latin typeface="Palatino Linotype" panose="02040502050505030304" pitchFamily="18" charset="0"/>
                <a:ea typeface="Times New Roman" panose="02020603050405020304" pitchFamily="18" charset="0"/>
                <a:cs typeface="Times New Roman" panose="02020603050405020304" pitchFamily="18" charset="0"/>
              </a:rPr>
              <a:t>, Laterza, Roma -Bari 1987</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Cl. Lévi-Strauss, </a:t>
            </a:r>
            <a:r>
              <a:rPr lang="fr-FR" sz="1900" i="1" kern="1200" dirty="0">
                <a:solidFill>
                  <a:srgbClr val="000000"/>
                </a:solidFill>
                <a:effectLst/>
                <a:latin typeface="Palatino Linotype" panose="02040502050505030304" pitchFamily="18" charset="0"/>
              </a:rPr>
              <a:t>Race et histoire</a:t>
            </a:r>
            <a:r>
              <a:rPr lang="fr-FR" sz="1900" kern="1200" dirty="0">
                <a:solidFill>
                  <a:srgbClr val="000000"/>
                </a:solidFill>
                <a:effectLst/>
                <a:latin typeface="Palatino Linotype" panose="02040502050505030304" pitchFamily="18" charset="0"/>
              </a:rPr>
              <a:t>, Unesco, Paris 1952</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Cl. Lévi-Strauss, </a:t>
            </a:r>
            <a:r>
              <a:rPr lang="en-GB" sz="1900" i="1" kern="1200" dirty="0">
                <a:solidFill>
                  <a:srgbClr val="000000"/>
                </a:solidFill>
                <a:effectLst/>
                <a:latin typeface="Palatino Linotype" panose="02040502050505030304" pitchFamily="18" charset="0"/>
              </a:rPr>
              <a:t>Le pensée </a:t>
            </a:r>
            <a:r>
              <a:rPr lang="en-GB" sz="1900" i="1" kern="1200" dirty="0" err="1">
                <a:solidFill>
                  <a:srgbClr val="000000"/>
                </a:solidFill>
                <a:effectLst/>
                <a:latin typeface="Palatino Linotype" panose="02040502050505030304" pitchFamily="18" charset="0"/>
              </a:rPr>
              <a:t>sauvage</a:t>
            </a:r>
            <a:r>
              <a:rPr lang="en-GB" sz="1900" kern="1200" dirty="0">
                <a:solidFill>
                  <a:srgbClr val="000000"/>
                </a:solidFill>
                <a:effectLst/>
                <a:latin typeface="Palatino Linotype" panose="02040502050505030304" pitchFamily="18" charset="0"/>
              </a:rPr>
              <a:t>, </a:t>
            </a:r>
            <a:r>
              <a:rPr lang="en-GB" sz="1900" kern="1200" dirty="0" err="1">
                <a:solidFill>
                  <a:srgbClr val="000000"/>
                </a:solidFill>
                <a:effectLst/>
                <a:latin typeface="Palatino Linotype" panose="02040502050505030304" pitchFamily="18" charset="0"/>
              </a:rPr>
              <a:t>Plon</a:t>
            </a:r>
            <a:r>
              <a:rPr lang="en-GB" sz="1900" kern="1200" dirty="0">
                <a:solidFill>
                  <a:srgbClr val="000000"/>
                </a:solidFill>
                <a:effectLst/>
                <a:latin typeface="Palatino Linotype" panose="02040502050505030304" pitchFamily="18" charset="0"/>
              </a:rPr>
              <a:t>, Paris 1962.</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r>
              <a:rPr lang="en-GB" sz="1900" kern="1200" dirty="0">
                <a:solidFill>
                  <a:srgbClr val="000000"/>
                </a:solidFill>
                <a:effectLst/>
                <a:latin typeface="Palatino Linotype" panose="02040502050505030304" pitchFamily="18" charset="0"/>
              </a:rPr>
              <a:t>Cl. Lévi-Strauss, </a:t>
            </a:r>
            <a:r>
              <a:rPr lang="fr-FR" sz="1900" i="1" kern="1200" dirty="0">
                <a:solidFill>
                  <a:srgbClr val="000000"/>
                </a:solidFill>
                <a:effectLst/>
                <a:latin typeface="Palatino Linotype" panose="02040502050505030304" pitchFamily="18" charset="0"/>
              </a:rPr>
              <a:t>Race et culture</a:t>
            </a:r>
            <a:r>
              <a:rPr lang="fr-FR" sz="1900" kern="1200" dirty="0">
                <a:solidFill>
                  <a:srgbClr val="000000"/>
                </a:solidFill>
                <a:effectLst/>
                <a:latin typeface="Palatino Linotype" panose="02040502050505030304" pitchFamily="18" charset="0"/>
              </a:rPr>
              <a:t>, in «Revue </a:t>
            </a:r>
            <a:r>
              <a:rPr lang="fr-FR" sz="1900" kern="1200" dirty="0" err="1">
                <a:solidFill>
                  <a:srgbClr val="000000"/>
                </a:solidFill>
                <a:effectLst/>
                <a:latin typeface="Palatino Linotype" panose="02040502050505030304" pitchFamily="18" charset="0"/>
              </a:rPr>
              <a:t>internatonale</a:t>
            </a:r>
            <a:r>
              <a:rPr lang="fr-FR" sz="1900" kern="1200" dirty="0">
                <a:solidFill>
                  <a:srgbClr val="000000"/>
                </a:solidFill>
                <a:effectLst/>
                <a:latin typeface="Palatino Linotype" panose="02040502050505030304" pitchFamily="18" charset="0"/>
              </a:rPr>
              <a:t> des sciences sociales», 1971, n. 23, vol. 4, pp. 647-666.</a:t>
            </a:r>
          </a:p>
          <a:p>
            <a:pPr marL="0" indent="0">
              <a:buNone/>
            </a:pPr>
            <a:r>
              <a:rPr lang="fr-FR"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E. Renan, </a:t>
            </a:r>
            <a:r>
              <a:rPr lang="fr-FR"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Che </a:t>
            </a:r>
            <a:r>
              <a:rPr lang="fr-FR"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cos’è</a:t>
            </a:r>
            <a:r>
              <a:rPr lang="fr-FR"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fr-FR"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una</a:t>
            </a:r>
            <a:r>
              <a:rPr lang="fr-FR"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fr-FR" sz="1900" i="1"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nazione</a:t>
            </a:r>
            <a:r>
              <a:rPr lang="fr-FR" sz="1900" i="1"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a:t>
            </a:r>
            <a:r>
              <a:rPr lang="fr-FR"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a:t>
            </a:r>
            <a:r>
              <a:rPr lang="fr-FR" sz="1900" dirty="0" err="1">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Donzelli</a:t>
            </a:r>
            <a:r>
              <a:rPr lang="fr-FR" sz="1900" dirty="0">
                <a:solidFill>
                  <a:srgbClr val="000000"/>
                </a:solidFill>
                <a:latin typeface="Palatino Linotype" panose="02040502050505030304" pitchFamily="18" charset="0"/>
                <a:ea typeface="Times New Roman" panose="02020603050405020304" pitchFamily="18" charset="0"/>
                <a:cs typeface="Times New Roman" panose="02020603050405020304" pitchFamily="18" charset="0"/>
              </a:rPr>
              <a:t>, Roma 1993</a:t>
            </a:r>
            <a:endParaRPr lang="it-IT" sz="19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endParaRPr lang="it-IT" sz="1800" dirty="0">
              <a:effectLst/>
              <a:latin typeface="Palatino Linotype" panose="02040502050505030304" pitchFamily="18" charset="0"/>
              <a:ea typeface="Times New Roman" panose="02020603050405020304" pitchFamily="18" charset="0"/>
              <a:cs typeface="Times New Roman" panose="02020603050405020304" pitchFamily="18" charset="0"/>
            </a:endParaRPr>
          </a:p>
          <a:p>
            <a:pPr marL="0" indent="0">
              <a:buNone/>
            </a:pPr>
            <a:endParaRPr lang="en-GB" sz="1600" dirty="0"/>
          </a:p>
        </p:txBody>
      </p:sp>
    </p:spTree>
    <p:extLst>
      <p:ext uri="{BB962C8B-B14F-4D97-AF65-F5344CB8AC3E}">
        <p14:creationId xmlns:p14="http://schemas.microsoft.com/office/powerpoint/2010/main" val="37712883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822</TotalTime>
  <Words>873</Words>
  <Application>Microsoft Office PowerPoint</Application>
  <PresentationFormat>Widescreen</PresentationFormat>
  <Paragraphs>66</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Calibri</vt:lpstr>
      <vt:lpstr>Calibri Light</vt:lpstr>
      <vt:lpstr>Garamond</vt:lpstr>
      <vt:lpstr>Palatino Linotype</vt:lpstr>
      <vt:lpstr>Tema di Office</vt:lpstr>
      <vt:lpstr> Le parole di Hurbinek  Pistoia, 22 gennaio 2025</vt:lpstr>
      <vt:lpstr>Profilo</vt:lpstr>
      <vt:lpstr>Presentazione standard di PowerPoint</vt:lpstr>
      <vt:lpstr>Campo tematico</vt:lpstr>
      <vt:lpstr>Ritorno della razza?</vt:lpstr>
      <vt:lpstr>Zygmunt Bauman</vt:lpstr>
      <vt:lpstr>Frontiere</vt:lpstr>
      <vt:lpstr>La terra di nessuno</vt:lpstr>
      <vt:lpstr>bibliografia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Pistoia, 22 gennaio 2025</dc:title>
  <dc:creator>david bidussa</dc:creator>
  <cp:lastModifiedBy>Massimo Bucciantini</cp:lastModifiedBy>
  <cp:revision>38</cp:revision>
  <cp:lastPrinted>2025-01-21T10:49:16Z</cp:lastPrinted>
  <dcterms:created xsi:type="dcterms:W3CDTF">2025-01-01T16:20:04Z</dcterms:created>
  <dcterms:modified xsi:type="dcterms:W3CDTF">2025-01-21T14:18:09Z</dcterms:modified>
</cp:coreProperties>
</file>